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7"/>
  </p:notesMasterIdLst>
  <p:sldIdLst>
    <p:sldId id="287" r:id="rId2"/>
    <p:sldId id="299" r:id="rId3"/>
    <p:sldId id="283" r:id="rId4"/>
    <p:sldId id="284" r:id="rId5"/>
    <p:sldId id="285" r:id="rId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p15:clr>
            <a:srgbClr val="A4A3A4"/>
          </p15:clr>
        </p15:guide>
        <p15:guide id="2" pos="257">
          <p15:clr>
            <a:srgbClr val="A4A3A4"/>
          </p15:clr>
        </p15:guide>
        <p15:guide id="3" pos="7423">
          <p15:clr>
            <a:srgbClr val="A4A3A4"/>
          </p15:clr>
        </p15:guide>
        <p15:guide id="4" orient="horz" pos="42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6C6CC5"/>
    <a:srgbClr val="4545C5"/>
    <a:srgbClr val="1B3656"/>
    <a:srgbClr val="061E37"/>
    <a:srgbClr val="0B233D"/>
    <a:srgbClr val="648DBA"/>
    <a:srgbClr val="BABABA"/>
    <a:srgbClr val="144B59"/>
    <a:srgbClr val="0E36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7" autoAdjust="0"/>
    <p:restoredTop sz="95061" autoAdjust="0"/>
  </p:normalViewPr>
  <p:slideViewPr>
    <p:cSldViewPr snapToGrid="0" snapToObjects="1">
      <p:cViewPr varScale="1">
        <p:scale>
          <a:sx n="86" d="100"/>
          <a:sy n="86" d="100"/>
        </p:scale>
        <p:origin x="53" y="259"/>
      </p:cViewPr>
      <p:guideLst>
        <p:guide orient="horz" pos="663"/>
        <p:guide pos="257"/>
        <p:guide pos="7423"/>
        <p:guide orient="horz" pos="42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tiff>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DDD1A4-63E9-4C41-BD0C-A6576214358F}" type="datetimeFigureOut">
              <a:rPr kumimoji="1" lang="zh-CN" altLang="en-US" smtClean="0"/>
              <a:t>2024/3/11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F765C3-F77A-6D4A-A49F-194A41CA7DB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6985"/>
            <a:ext cx="12214136" cy="725214"/>
          </a:xfrm>
          <a:prstGeom prst="rect">
            <a:avLst/>
          </a:prstGeom>
        </p:spPr>
      </p:pic>
      <p:sp>
        <p:nvSpPr>
          <p:cNvPr id="6"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0" y="-6985"/>
            <a:ext cx="12214136" cy="725214"/>
          </a:xfrm>
          <a:prstGeom prst="rect">
            <a:avLst/>
          </a:prstGeom>
        </p:spPr>
      </p:pic>
      <p:sp>
        <p:nvSpPr>
          <p:cNvPr id="2" name="矩形 1"/>
          <p:cNvSpPr/>
          <p:nvPr userDrawn="1"/>
        </p:nvSpPr>
        <p:spPr>
          <a:xfrm>
            <a:off x="-10160" y="6669160"/>
            <a:ext cx="12214136" cy="199000"/>
          </a:xfrm>
          <a:prstGeom prst="rect">
            <a:avLst/>
          </a:prstGeom>
          <a:solidFill>
            <a:srgbClr val="254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4C608-40B1-4030-A28D-5B74BC98ADCE}" type="datetimeFigureOut">
              <a:rPr lang="en-US" smtClean="0"/>
              <a:t>3/11/2024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1D8F20-F945-584B-B149-8CCFBEFE168A}"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8.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7.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6.png"/><Relationship Id="rId5" Type="http://schemas.openxmlformats.org/officeDocument/2006/relationships/image" Target="../media/image11.png"/><Relationship Id="rId10" Type="http://schemas.microsoft.com/office/2007/relationships/hdphoto" Target="../media/hdphoto1.wdp"/><Relationship Id="rId4" Type="http://schemas.openxmlformats.org/officeDocument/2006/relationships/image" Target="../media/image10.png"/><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4"/>
          </p:nvPr>
        </p:nvSpPr>
        <p:spPr/>
        <p:txBody>
          <a:bodyPr/>
          <a:lstStyle/>
          <a:p>
            <a:fld id="{5F1D8F20-F945-584B-B149-8CCFBEFE168A}" type="slidenum">
              <a:rPr kumimoji="1" lang="zh-CN" altLang="en-US" smtClean="0"/>
              <a:t>1</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人造天体动力学与空间态势感知导论</a:t>
            </a:r>
          </a:p>
        </p:txBody>
      </p:sp>
      <p:grpSp>
        <p:nvGrpSpPr>
          <p:cNvPr id="7" name="组合 6"/>
          <p:cNvGrpSpPr/>
          <p:nvPr/>
        </p:nvGrpSpPr>
        <p:grpSpPr>
          <a:xfrm>
            <a:off x="1332619" y="1874697"/>
            <a:ext cx="9527468" cy="2676711"/>
            <a:chOff x="2916" y="2952"/>
            <a:chExt cx="15004" cy="4215"/>
          </a:xfrm>
        </p:grpSpPr>
        <p:sp>
          <p:nvSpPr>
            <p:cNvPr id="2" name="矩形 1"/>
            <p:cNvSpPr/>
            <p:nvPr/>
          </p:nvSpPr>
          <p:spPr>
            <a:xfrm>
              <a:off x="3279" y="4265"/>
              <a:ext cx="14400" cy="1212"/>
            </a:xfrm>
            <a:prstGeom prst="rect">
              <a:avLst/>
            </a:prstGeom>
          </p:spPr>
          <p:txBody>
            <a:bodyPr wrap="square">
              <a:spAutoFit/>
            </a:bodyPr>
            <a:lstStyle/>
            <a:p>
              <a:pPr algn="ctr" fontAlgn="auto">
                <a:spcAft>
                  <a:spcPts val="0"/>
                </a:spcAft>
              </a:pPr>
              <a:r>
                <a:rPr lang="en-US" altLang="zh-CN" sz="4400" b="1" dirty="0">
                  <a:solidFill>
                    <a:srgbClr val="0000FF"/>
                  </a:solidFill>
                  <a:latin typeface="微软雅黑" panose="020B0503020204020204" pitchFamily="34" charset="-122"/>
                  <a:ea typeface="微软雅黑" panose="020B0503020204020204" pitchFamily="34" charset="-122"/>
                </a:rPr>
                <a:t>00 </a:t>
              </a:r>
              <a:r>
                <a:rPr lang="zh-CN" altLang="en-US" sz="4400" b="1" dirty="0">
                  <a:solidFill>
                    <a:srgbClr val="0000FF"/>
                  </a:solidFill>
                  <a:latin typeface="微软雅黑" panose="020B0503020204020204" pitchFamily="34" charset="-122"/>
                  <a:ea typeface="微软雅黑" panose="020B0503020204020204" pitchFamily="34" charset="-122"/>
                </a:rPr>
                <a:t>前言</a:t>
              </a:r>
            </a:p>
          </p:txBody>
        </p:sp>
        <p:sp>
          <p:nvSpPr>
            <p:cNvPr id="8" name="矩形 7"/>
            <p:cNvSpPr/>
            <p:nvPr/>
          </p:nvSpPr>
          <p:spPr>
            <a:xfrm>
              <a:off x="3400" y="3462"/>
              <a:ext cx="14028" cy="3212"/>
            </a:xfrm>
            <a:prstGeom prst="rect">
              <a:avLst/>
            </a:prstGeom>
            <a:noFill/>
            <a:ln w="31750">
              <a:solidFill>
                <a:srgbClr val="061E37"/>
              </a:solidFill>
            </a:ln>
            <a:extLst>
              <a:ext uri="{909E8E84-426E-40DD-AFC4-6F175D3DCCD1}">
                <a14:hiddenFill xmlns:a14="http://schemas.microsoft.com/office/drawing/2010/main">
                  <a:solidFill>
                    <a:srgbClr val="144B5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192" y="3196"/>
              <a:ext cx="725" cy="725"/>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6973" y="6182"/>
              <a:ext cx="641" cy="708"/>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7279" y="6459"/>
              <a:ext cx="641" cy="708"/>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916" y="2952"/>
              <a:ext cx="725" cy="725"/>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7D61BD62-F9ED-7C91-36AD-8EEED2E8F60F}"/>
              </a:ext>
            </a:extLst>
          </p:cNvPr>
          <p:cNvSpPr/>
          <p:nvPr/>
        </p:nvSpPr>
        <p:spPr>
          <a:xfrm>
            <a:off x="8085659" y="5483605"/>
            <a:ext cx="3432334" cy="830997"/>
          </a:xfrm>
          <a:prstGeom prst="rect">
            <a:avLst/>
          </a:prstGeom>
        </p:spPr>
        <p:txBody>
          <a:bodyPr wrap="square">
            <a:spAutoFit/>
          </a:bodyPr>
          <a:lstStyle/>
          <a:p>
            <a:pPr algn="ctr" fontAlgn="auto">
              <a:spcAft>
                <a:spcPts val="0"/>
              </a:spcAft>
            </a:pPr>
            <a:r>
              <a:rPr lang="zh-CN" altLang="en-US" sz="2400" b="1" dirty="0">
                <a:solidFill>
                  <a:schemeClr val="tx1"/>
                </a:solidFill>
                <a:latin typeface="华文行楷" panose="02010800040101010101" pitchFamily="2" charset="-122"/>
                <a:ea typeface="华文行楷" panose="02010800040101010101" pitchFamily="2" charset="-122"/>
                <a:sym typeface="+mn-ea"/>
              </a:rPr>
              <a:t>林厚源</a:t>
            </a:r>
            <a:endParaRPr lang="en-US" altLang="zh-CN" sz="2400" b="1" dirty="0">
              <a:solidFill>
                <a:schemeClr val="tx1"/>
              </a:solidFill>
              <a:latin typeface="华文行楷" panose="02010800040101010101" pitchFamily="2" charset="-122"/>
              <a:ea typeface="华文行楷" panose="02010800040101010101" pitchFamily="2" charset="-122"/>
              <a:sym typeface="+mn-ea"/>
            </a:endParaRPr>
          </a:p>
          <a:p>
            <a:pPr fontAlgn="auto">
              <a:spcAft>
                <a:spcPts val="0"/>
              </a:spcAft>
            </a:pP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ea"/>
              </a:rPr>
              <a:t>linhouyuan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2400" b="1" dirty="0">
                <a:latin typeface="Times New Roman" panose="02020603050405020304" pitchFamily="18" charset="0"/>
                <a:ea typeface="微软雅黑" panose="020B0503020204020204" pitchFamily="34" charset="-122"/>
                <a:cs typeface="Times New Roman" panose="02020603050405020304" pitchFamily="18" charset="0"/>
              </a:rPr>
              <a:t>ustc.edu.cn</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52556"/>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态势感知 </a:t>
            </a:r>
            <a:r>
              <a:rPr lang="en-US" altLang="zh-CN" sz="2400" b="1" dirty="0">
                <a:latin typeface="微软雅黑" panose="020B0503020204020204" pitchFamily="34" charset="-122"/>
                <a:ea typeface="微软雅黑" panose="020B0503020204020204" pitchFamily="34" charset="-122"/>
                <a:sym typeface="+mn-ea"/>
              </a:rPr>
              <a:t>Situational awareness or situation awareness (SA)</a:t>
            </a:r>
            <a:endParaRPr lang="en-US" altLang="zh-CN"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en-US" altLang="zh-CN" b="1" dirty="0">
                <a:latin typeface="微软雅黑" panose="020B0503020204020204" pitchFamily="34" charset="-122"/>
                <a:ea typeface="微软雅黑" panose="020B0503020204020204" pitchFamily="34" charset="-122"/>
                <a:sym typeface="+mn-ea"/>
              </a:rPr>
              <a:t>The perception of the elements in the environment within a volume of time and space, the comprehension of their meaning, and the projection of their status in the near future.</a:t>
            </a:r>
          </a:p>
          <a:p>
            <a:pPr marL="800100" lvl="1" indent="-342900">
              <a:lnSpc>
                <a:spcPct val="150000"/>
              </a:lnSpc>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sym typeface="+mn-ea"/>
              </a:rPr>
              <a:t>在一定的时间和空间范围内对环境元素的感知，对其意义的理解，以及对其在不久的将来的状态的预测。</a:t>
            </a:r>
            <a:r>
              <a:rPr lang="en-US" altLang="zh-CN" sz="1200" b="1" dirty="0">
                <a:latin typeface="微软雅黑" panose="020B0503020204020204" pitchFamily="34" charset="-122"/>
                <a:ea typeface="微软雅黑" panose="020B0503020204020204" pitchFamily="34" charset="-122"/>
                <a:sym typeface="+mn-ea"/>
              </a:rPr>
              <a:t>(from </a:t>
            </a:r>
            <a:r>
              <a:rPr lang="en-GB" altLang="zh-CN" sz="1200" b="1" dirty="0" err="1">
                <a:latin typeface="微软雅黑" panose="020B0503020204020204" pitchFamily="34" charset="-122"/>
                <a:ea typeface="微软雅黑" panose="020B0503020204020204" pitchFamily="34" charset="-122"/>
                <a:sym typeface="+mn-ea"/>
              </a:rPr>
              <a:t>wikipedia</a:t>
            </a:r>
            <a:r>
              <a:rPr lang="en-US" altLang="zh-CN" sz="1200" b="1" dirty="0">
                <a:latin typeface="微软雅黑" panose="020B0503020204020204" pitchFamily="34" charset="-122"/>
                <a:ea typeface="微软雅黑" panose="020B0503020204020204" pitchFamily="34" charset="-122"/>
                <a:sym typeface="+mn-ea"/>
              </a:rPr>
              <a:t>)</a:t>
            </a:r>
            <a:endParaRPr lang="en-US" altLang="zh-CN" b="1" dirty="0">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r>
              <a:rPr lang="zh-CN" altLang="en-US" sz="2800" b="1" dirty="0">
                <a:solidFill>
                  <a:srgbClr val="0000FF"/>
                </a:solidFill>
                <a:latin typeface="微软雅黑" panose="020B0503020204020204" pitchFamily="34" charset="-122"/>
                <a:ea typeface="微软雅黑" panose="020B0503020204020204" pitchFamily="34" charset="-122"/>
                <a:sym typeface="+mn-ea"/>
              </a:rPr>
              <a:t>空间态势感知 </a:t>
            </a:r>
            <a:r>
              <a:rPr lang="en-US" altLang="zh-CN" sz="2800" b="1" dirty="0">
                <a:solidFill>
                  <a:srgbClr val="0000FF"/>
                </a:solidFill>
                <a:latin typeface="微软雅黑" panose="020B0503020204020204" pitchFamily="34" charset="-122"/>
                <a:ea typeface="微软雅黑" panose="020B0503020204020204" pitchFamily="34" charset="-122"/>
                <a:sym typeface="+mn-ea"/>
              </a:rPr>
              <a:t>SSA</a:t>
            </a:r>
          </a:p>
          <a:p>
            <a:pPr marL="800100" lvl="1" indent="-342900">
              <a:lnSpc>
                <a:spcPct val="15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对所有发生在空间的事件、威胁、活动以及各类空间系统当前状态的了解与感知，进而可以使指挥决策和操作人员能够获取并维持在激烈太空博弈中的空间优势。</a:t>
            </a:r>
            <a:endParaRPr lang="en-US" altLang="zh-CN"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2</a:t>
            </a:fld>
            <a:endParaRPr kumimoji="1" lang="zh-CN" altLang="en-US"/>
          </a:p>
        </p:txBody>
      </p:sp>
      <p:sp>
        <p:nvSpPr>
          <p:cNvPr id="6" name="矩形 5"/>
          <p:cNvSpPr/>
          <p:nvPr/>
        </p:nvSpPr>
        <p:spPr>
          <a:xfrm>
            <a:off x="9074828" y="3105543"/>
            <a:ext cx="3307385" cy="400110"/>
          </a:xfrm>
          <a:prstGeom prst="rect">
            <a:avLst/>
          </a:prstGeom>
        </p:spPr>
        <p:txBody>
          <a:bodyPr wrap="square">
            <a:spAutoFit/>
          </a:bodyPr>
          <a:lstStyle/>
          <a:p>
            <a:pPr algn="ctr" fontAlgn="auto">
              <a:spcAft>
                <a:spcPts val="0"/>
              </a:spcAft>
            </a:pPr>
            <a:r>
              <a:rPr lang="zh-CN" altLang="en-US" sz="2000" b="1" dirty="0">
                <a:solidFill>
                  <a:srgbClr val="FF0000"/>
                </a:solidFill>
                <a:latin typeface="微软雅黑" panose="020B0503020204020204" pitchFamily="34" charset="-122"/>
                <a:ea typeface="微软雅黑" panose="020B0503020204020204" pitchFamily="34" charset="-122"/>
              </a:rPr>
              <a:t>军事情报领域的概念</a:t>
            </a:r>
            <a:endParaRPr lang="zh-CN" sz="2000" b="1" dirty="0">
              <a:solidFill>
                <a:srgbClr val="FF0000"/>
              </a:solidFill>
              <a:latin typeface="微软雅黑" panose="020B0503020204020204" pitchFamily="34" charset="-122"/>
              <a:ea typeface="微软雅黑" panose="020B0503020204020204" pitchFamily="34" charset="-122"/>
            </a:endParaRPr>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空间态势感知概念</a:t>
            </a:r>
          </a:p>
        </p:txBody>
      </p:sp>
      <p:sp>
        <p:nvSpPr>
          <p:cNvPr id="4" name="矩形 3">
            <a:extLst>
              <a:ext uri="{FF2B5EF4-FFF2-40B4-BE49-F238E27FC236}">
                <a16:creationId xmlns:a16="http://schemas.microsoft.com/office/drawing/2014/main" id="{88274DDD-1CE1-3F2F-33A0-6A07DB52B7F1}"/>
              </a:ext>
            </a:extLst>
          </p:cNvPr>
          <p:cNvSpPr/>
          <p:nvPr/>
        </p:nvSpPr>
        <p:spPr>
          <a:xfrm>
            <a:off x="2907785" y="3728791"/>
            <a:ext cx="5748077" cy="523220"/>
          </a:xfrm>
          <a:prstGeom prst="rect">
            <a:avLst/>
          </a:prstGeom>
        </p:spPr>
        <p:txBody>
          <a:bodyPr wrap="square">
            <a:spAutoFit/>
          </a:bodyPr>
          <a:lstStyle/>
          <a:p>
            <a:pPr algn="ctr" fontAlgn="auto">
              <a:spcAft>
                <a:spcPts val="0"/>
              </a:spcAft>
            </a:pPr>
            <a:r>
              <a:rPr lang="zh-CN" altLang="en-US" sz="2800" b="1" dirty="0">
                <a:solidFill>
                  <a:srgbClr val="0000FF"/>
                </a:solidFill>
                <a:latin typeface="微软雅黑" panose="020B0503020204020204" pitchFamily="34" charset="-122"/>
                <a:ea typeface="微软雅黑" panose="020B0503020204020204" pitchFamily="34" charset="-122"/>
              </a:rPr>
              <a:t>人感知 </a:t>
            </a:r>
            <a:r>
              <a:rPr lang="en-US" altLang="zh-CN" sz="2800" b="1" dirty="0">
                <a:solidFill>
                  <a:srgbClr val="0000FF"/>
                </a:solidFill>
                <a:latin typeface="微软雅黑" panose="020B0503020204020204" pitchFamily="34" charset="-122"/>
                <a:ea typeface="微软雅黑" panose="020B0503020204020204" pitchFamily="34" charset="-122"/>
              </a:rPr>
              <a:t>--&gt; </a:t>
            </a:r>
            <a:r>
              <a:rPr lang="zh-CN" altLang="en-US" sz="2800" b="1" dirty="0">
                <a:solidFill>
                  <a:srgbClr val="0000FF"/>
                </a:solidFill>
                <a:latin typeface="微软雅黑" panose="020B0503020204020204" pitchFamily="34" charset="-122"/>
                <a:ea typeface="微软雅黑" panose="020B0503020204020204" pitchFamily="34" charset="-122"/>
              </a:rPr>
              <a:t>机器（算法）感知</a:t>
            </a:r>
            <a:endParaRPr lang="zh-CN" sz="2800" b="1" dirty="0">
              <a:solidFill>
                <a:srgbClr val="0000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731723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7" end="7"/>
                                            </p:txEl>
                                          </p:spTgt>
                                        </p:tgtEl>
                                        <p:attrNameLst>
                                          <p:attrName>style.visibility</p:attrName>
                                        </p:attrNameLst>
                                      </p:cBhvr>
                                      <p:to>
                                        <p:strVal val="visible"/>
                                      </p:to>
                                    </p:set>
                                    <p:animEffect transition="in" filter="fade">
                                      <p:cBhvr>
                                        <p:cTn id="12" dur="500"/>
                                        <p:tgtEl>
                                          <p:spTgt spid="3">
                                            <p:txEl>
                                              <p:pRg st="7" end="7"/>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animEffect transition="in" filter="fade">
                                      <p:cBhvr>
                                        <p:cTn id="1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C14417EB-849C-F044-49AA-ECE3163E0B0B}"/>
              </a:ext>
            </a:extLst>
          </p:cNvPr>
          <p:cNvSpPr/>
          <p:nvPr/>
        </p:nvSpPr>
        <p:spPr>
          <a:xfrm>
            <a:off x="7689425" y="2902998"/>
            <a:ext cx="4491958" cy="1797863"/>
          </a:xfrm>
          <a:prstGeom prst="rect">
            <a:avLst/>
          </a:prstGeom>
          <a:solidFill>
            <a:srgbClr val="FFFF00">
              <a:alpha val="6000"/>
            </a:srgbClr>
          </a:solid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405764" y="888303"/>
            <a:ext cx="6969397" cy="5373138"/>
          </a:xfrm>
          <a:prstGeom prst="rect">
            <a:avLst/>
          </a:prstGeom>
        </p:spPr>
        <p:txBody>
          <a:bodyPr wrap="square">
            <a:spAutoFit/>
          </a:bodyPr>
          <a:lstStyle/>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01</a:t>
            </a:r>
            <a:r>
              <a:rPr lang="zh-CN" altLang="en-US" sz="2400" b="1" dirty="0">
                <a:latin typeface="微软雅黑" panose="020B0503020204020204" pitchFamily="34" charset="-122"/>
                <a:ea typeface="微软雅黑" panose="020B0503020204020204" pitchFamily="34" charset="-122"/>
              </a:rPr>
              <a:t>：天球概念与时间系统</a:t>
            </a: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02-03</a:t>
            </a:r>
            <a:r>
              <a:rPr lang="zh-CN" altLang="en-US" sz="2400" b="1" dirty="0">
                <a:latin typeface="微软雅黑" panose="020B0503020204020204" pitchFamily="34" charset="-122"/>
                <a:ea typeface="微软雅黑" panose="020B0503020204020204" pitchFamily="34" charset="-122"/>
              </a:rPr>
              <a:t>：地心坐标系统及相互转换</a:t>
            </a: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04</a:t>
            </a:r>
            <a:r>
              <a:rPr lang="zh-CN" altLang="en-US" sz="2400" b="1" dirty="0">
                <a:latin typeface="微软雅黑" panose="020B0503020204020204" pitchFamily="34" charset="-122"/>
                <a:ea typeface="微软雅黑" panose="020B0503020204020204" pitchFamily="34" charset="-122"/>
              </a:rPr>
              <a:t>：站心坐标系和观测几何</a:t>
            </a: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05-06</a:t>
            </a:r>
            <a:r>
              <a:rPr lang="zh-CN" altLang="en-US" sz="2400" b="1" dirty="0">
                <a:latin typeface="微软雅黑" panose="020B0503020204020204" pitchFamily="34" charset="-122"/>
                <a:ea typeface="微软雅黑" panose="020B0503020204020204" pitchFamily="34" charset="-122"/>
              </a:rPr>
              <a:t>：人造天体运动方程与二体问题积分</a:t>
            </a: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07</a:t>
            </a:r>
            <a:r>
              <a:rPr lang="zh-CN" altLang="en-US" sz="2400" b="1" dirty="0">
                <a:latin typeface="微软雅黑" panose="020B0503020204020204" pitchFamily="34" charset="-122"/>
                <a:ea typeface="微软雅黑" panose="020B0503020204020204" pitchFamily="34" charset="-122"/>
              </a:rPr>
              <a:t>：限制性三体问题</a:t>
            </a: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08</a:t>
            </a:r>
            <a:r>
              <a:rPr lang="zh-CN" altLang="en-US" sz="2400" b="1" dirty="0">
                <a:latin typeface="微软雅黑" panose="020B0503020204020204" pitchFamily="34" charset="-122"/>
                <a:ea typeface="微软雅黑" panose="020B0503020204020204" pitchFamily="34" charset="-122"/>
              </a:rPr>
              <a:t>：受摄二体问题</a:t>
            </a: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09-10</a:t>
            </a:r>
            <a:r>
              <a:rPr lang="zh-CN" altLang="en-US" sz="2400" b="1" dirty="0">
                <a:latin typeface="微软雅黑" panose="020B0503020204020204" pitchFamily="34" charset="-122"/>
                <a:ea typeface="微软雅黑" panose="020B0503020204020204" pitchFamily="34" charset="-122"/>
              </a:rPr>
              <a:t>：几种主要摄动及特殊轨道类型</a:t>
            </a:r>
            <a:endParaRPr lang="en-US" altLang="zh-CN" sz="2400" b="1" dirty="0">
              <a:latin typeface="微软雅黑" panose="020B0503020204020204" pitchFamily="34" charset="-122"/>
              <a:ea typeface="微软雅黑" panose="020B0503020204020204" pitchFamily="34" charset="-122"/>
            </a:endParaRP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11</a:t>
            </a:r>
            <a:r>
              <a:rPr lang="zh-CN" altLang="en-US" sz="2400" b="1" dirty="0">
                <a:latin typeface="微软雅黑" panose="020B0503020204020204" pitchFamily="34" charset="-122"/>
                <a:ea typeface="微软雅黑" panose="020B0503020204020204" pitchFamily="34" charset="-122"/>
              </a:rPr>
              <a:t>：大气阻力摄动，大气密度模型，</a:t>
            </a:r>
            <a:r>
              <a:rPr lang="zh-CN" altLang="en-US" sz="2400" b="1" dirty="0">
                <a:solidFill>
                  <a:srgbClr val="FF0000"/>
                </a:solidFill>
                <a:latin typeface="微软雅黑" panose="020B0503020204020204" pitchFamily="34" charset="-122"/>
                <a:ea typeface="微软雅黑" panose="020B0503020204020204" pitchFamily="34" charset="-122"/>
              </a:rPr>
              <a:t>陨落预报</a:t>
            </a: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12</a:t>
            </a:r>
            <a:r>
              <a:rPr lang="zh-CN" altLang="en-US" sz="2400" b="1" dirty="0">
                <a:latin typeface="微软雅黑" panose="020B0503020204020204" pitchFamily="34" charset="-122"/>
                <a:ea typeface="微软雅黑" panose="020B0503020204020204" pitchFamily="34" charset="-122"/>
              </a:rPr>
              <a:t>：初轨确定和精密</a:t>
            </a:r>
            <a:r>
              <a:rPr lang="zh-CN" altLang="en-US" sz="2400" b="1" dirty="0">
                <a:solidFill>
                  <a:srgbClr val="FF0000"/>
                </a:solidFill>
                <a:latin typeface="微软雅黑" panose="020B0503020204020204" pitchFamily="34" charset="-122"/>
                <a:ea typeface="微软雅黑" panose="020B0503020204020204" pitchFamily="34" charset="-122"/>
              </a:rPr>
              <a:t>定轨</a:t>
            </a:r>
            <a:r>
              <a:rPr lang="zh-CN" altLang="en-US" sz="2400" b="1" dirty="0">
                <a:latin typeface="微软雅黑" panose="020B0503020204020204" pitchFamily="34" charset="-122"/>
                <a:ea typeface="微软雅黑" panose="020B0503020204020204" pitchFamily="34" charset="-122"/>
              </a:rPr>
              <a:t>原理</a:t>
            </a:r>
          </a:p>
          <a:p>
            <a:pPr marL="342900" indent="-342900">
              <a:lnSpc>
                <a:spcPct val="120000"/>
              </a:lnSpc>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13</a:t>
            </a:r>
            <a:r>
              <a:rPr lang="zh-CN" altLang="en-US" sz="2400" b="1" dirty="0">
                <a:latin typeface="微软雅黑" panose="020B0503020204020204" pitchFamily="34" charset="-122"/>
                <a:ea typeface="微软雅黑" panose="020B0503020204020204" pitchFamily="34" charset="-122"/>
              </a:rPr>
              <a:t>：人造天体</a:t>
            </a:r>
            <a:r>
              <a:rPr lang="zh-CN" altLang="en-US" sz="2400" b="1" dirty="0">
                <a:solidFill>
                  <a:srgbClr val="FF0000"/>
                </a:solidFill>
                <a:latin typeface="微软雅黑" panose="020B0503020204020204" pitchFamily="34" charset="-122"/>
                <a:ea typeface="微软雅黑" panose="020B0503020204020204" pitchFamily="34" charset="-122"/>
              </a:rPr>
              <a:t>旋转</a:t>
            </a:r>
            <a:r>
              <a:rPr lang="zh-CN" altLang="en-US" sz="2400" b="1" dirty="0">
                <a:latin typeface="微软雅黑" panose="020B0503020204020204" pitchFamily="34" charset="-122"/>
                <a:ea typeface="微软雅黑" panose="020B0503020204020204" pitchFamily="34" charset="-122"/>
              </a:rPr>
              <a:t>动力学</a:t>
            </a: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14</a:t>
            </a:r>
            <a:r>
              <a:rPr lang="zh-CN" altLang="en-US" sz="2400" b="1" dirty="0">
                <a:latin typeface="微软雅黑" panose="020B0503020204020204" pitchFamily="34" charset="-122"/>
                <a:ea typeface="微软雅黑" panose="020B0503020204020204" pitchFamily="34" charset="-122"/>
              </a:rPr>
              <a:t>：轨道误差和</a:t>
            </a:r>
            <a:r>
              <a:rPr lang="zh-CN" altLang="en-US" sz="2400" b="1" dirty="0">
                <a:solidFill>
                  <a:srgbClr val="FF0000"/>
                </a:solidFill>
                <a:latin typeface="微软雅黑" panose="020B0503020204020204" pitchFamily="34" charset="-122"/>
                <a:ea typeface="微软雅黑" panose="020B0503020204020204" pitchFamily="34" charset="-122"/>
              </a:rPr>
              <a:t>碰撞概率</a:t>
            </a:r>
            <a:r>
              <a:rPr lang="zh-CN" altLang="en-US" sz="2400" b="1" dirty="0">
                <a:latin typeface="微软雅黑" panose="020B0503020204020204" pitchFamily="34" charset="-122"/>
                <a:ea typeface="微软雅黑" panose="020B0503020204020204" pitchFamily="34" charset="-122"/>
              </a:rPr>
              <a:t>计算</a:t>
            </a:r>
          </a:p>
          <a:p>
            <a:pPr marL="342900" indent="-342900" fontAlgn="auto">
              <a:lnSpc>
                <a:spcPct val="120000"/>
              </a:lnSpc>
              <a:spcAft>
                <a:spcPts val="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15-16</a:t>
            </a:r>
            <a:r>
              <a:rPr lang="zh-CN" altLang="en-US" sz="2400" b="1" dirty="0">
                <a:latin typeface="微软雅黑" panose="020B0503020204020204" pitchFamily="34" charset="-122"/>
                <a:ea typeface="微软雅黑" panose="020B0503020204020204" pitchFamily="34" charset="-122"/>
              </a:rPr>
              <a:t>：空间目标</a:t>
            </a:r>
            <a:r>
              <a:rPr lang="zh-CN" altLang="en-US" sz="2400" b="1" dirty="0">
                <a:solidFill>
                  <a:srgbClr val="FF0000"/>
                </a:solidFill>
                <a:latin typeface="微软雅黑" panose="020B0503020204020204" pitchFamily="34" charset="-122"/>
                <a:ea typeface="微软雅黑" panose="020B0503020204020204" pitchFamily="34" charset="-122"/>
              </a:rPr>
              <a:t>编目</a:t>
            </a:r>
            <a:r>
              <a:rPr lang="zh-CN" altLang="en-US" sz="2400" b="1" dirty="0">
                <a:latin typeface="微软雅黑" panose="020B0503020204020204" pitchFamily="34" charset="-122"/>
                <a:ea typeface="微软雅黑" panose="020B0503020204020204" pitchFamily="34" charset="-122"/>
              </a:rPr>
              <a:t>概念与基本流程</a:t>
            </a: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课程内容</a:t>
            </a:r>
          </a:p>
        </p:txBody>
      </p:sp>
      <p:sp>
        <p:nvSpPr>
          <p:cNvPr id="2" name="矩形 1">
            <a:extLst>
              <a:ext uri="{FF2B5EF4-FFF2-40B4-BE49-F238E27FC236}">
                <a16:creationId xmlns:a16="http://schemas.microsoft.com/office/drawing/2014/main" id="{FFC5E9A1-F7B2-A10C-389E-5A138981E716}"/>
              </a:ext>
            </a:extLst>
          </p:cNvPr>
          <p:cNvSpPr/>
          <p:nvPr/>
        </p:nvSpPr>
        <p:spPr>
          <a:xfrm>
            <a:off x="9440590" y="1052513"/>
            <a:ext cx="2457314" cy="461665"/>
          </a:xfrm>
          <a:prstGeom prst="rect">
            <a:avLst/>
          </a:prstGeom>
          <a:noFill/>
          <a:ln w="28575"/>
        </p:spPr>
        <p:style>
          <a:lnRef idx="2">
            <a:schemeClr val="dk1"/>
          </a:lnRef>
          <a:fillRef idx="1">
            <a:schemeClr val="lt1"/>
          </a:fillRef>
          <a:effectRef idx="0">
            <a:schemeClr val="dk1"/>
          </a:effectRef>
          <a:fontRef idx="minor">
            <a:schemeClr val="dk1"/>
          </a:fontRef>
        </p:style>
        <p:txBody>
          <a:bodyPr wrap="square">
            <a:spAutoFit/>
          </a:bodyPr>
          <a:lstStyle/>
          <a:p>
            <a:pPr algn="ctr" fontAlgn="auto">
              <a:spcAft>
                <a:spcPts val="0"/>
              </a:spcAft>
            </a:pPr>
            <a:r>
              <a:rPr lang="zh-CN" altLang="en-US" sz="2400" b="1" dirty="0">
                <a:latin typeface="微软雅黑" panose="020B0503020204020204" pitchFamily="34" charset="-122"/>
                <a:ea typeface="微软雅黑" panose="020B0503020204020204" pitchFamily="34" charset="-122"/>
              </a:rPr>
              <a:t>入门：知识点浅</a:t>
            </a:r>
            <a:endParaRPr lang="zh-CN" sz="2400" b="1" dirty="0">
              <a:latin typeface="微软雅黑" panose="020B0503020204020204" pitchFamily="34" charset="-122"/>
              <a:ea typeface="微软雅黑" panose="020B0503020204020204" pitchFamily="34" charset="-122"/>
            </a:endParaRPr>
          </a:p>
        </p:txBody>
      </p:sp>
      <p:pic>
        <p:nvPicPr>
          <p:cNvPr id="8" name="图形 7" descr="困惑的脸轮廓 纯色填充">
            <a:extLst>
              <a:ext uri="{FF2B5EF4-FFF2-40B4-BE49-F238E27FC236}">
                <a16:creationId xmlns:a16="http://schemas.microsoft.com/office/drawing/2014/main" id="{11381CA8-68C6-BB6A-A700-2F23F11CFEA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35437" y="2967087"/>
            <a:ext cx="571360" cy="571360"/>
          </a:xfrm>
          <a:prstGeom prst="rect">
            <a:avLst/>
          </a:prstGeom>
        </p:spPr>
      </p:pic>
      <p:pic>
        <p:nvPicPr>
          <p:cNvPr id="10" name="图形 9" descr="眩晕的脸轮廓 纯色填充">
            <a:extLst>
              <a:ext uri="{FF2B5EF4-FFF2-40B4-BE49-F238E27FC236}">
                <a16:creationId xmlns:a16="http://schemas.microsoft.com/office/drawing/2014/main" id="{C48DD813-BA21-FDC6-609F-BF40701DBED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35437" y="4034734"/>
            <a:ext cx="571360" cy="571360"/>
          </a:xfrm>
          <a:prstGeom prst="rect">
            <a:avLst/>
          </a:prstGeom>
        </p:spPr>
      </p:pic>
      <p:pic>
        <p:nvPicPr>
          <p:cNvPr id="12" name="图形 11" descr="紧张的脸轮廓 纯色填充">
            <a:extLst>
              <a:ext uri="{FF2B5EF4-FFF2-40B4-BE49-F238E27FC236}">
                <a16:creationId xmlns:a16="http://schemas.microsoft.com/office/drawing/2014/main" id="{612E488C-1DBE-817E-A7AE-34BE5815D2B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35437" y="3500911"/>
            <a:ext cx="571360" cy="571360"/>
          </a:xfrm>
          <a:prstGeom prst="rect">
            <a:avLst/>
          </a:prstGeom>
        </p:spPr>
      </p:pic>
      <p:sp>
        <p:nvSpPr>
          <p:cNvPr id="13" name="矩形 12">
            <a:extLst>
              <a:ext uri="{FF2B5EF4-FFF2-40B4-BE49-F238E27FC236}">
                <a16:creationId xmlns:a16="http://schemas.microsoft.com/office/drawing/2014/main" id="{FB4CD1C4-3CE2-FF71-EC41-3BD9E98D3D6E}"/>
              </a:ext>
            </a:extLst>
          </p:cNvPr>
          <p:cNvSpPr/>
          <p:nvPr/>
        </p:nvSpPr>
        <p:spPr>
          <a:xfrm>
            <a:off x="8306797" y="3021935"/>
            <a:ext cx="3321958" cy="461665"/>
          </a:xfrm>
          <a:prstGeom prst="rect">
            <a:avLst/>
          </a:prstGeom>
          <a:noFill/>
          <a:ln w="28575">
            <a:noFill/>
          </a:ln>
        </p:spPr>
        <p:style>
          <a:lnRef idx="2">
            <a:schemeClr val="dk1"/>
          </a:lnRef>
          <a:fillRef idx="1">
            <a:schemeClr val="lt1"/>
          </a:fillRef>
          <a:effectRef idx="0">
            <a:schemeClr val="dk1"/>
          </a:effectRef>
          <a:fontRef idx="minor">
            <a:schemeClr val="dk1"/>
          </a:fontRef>
        </p:style>
        <p:txBody>
          <a:bodyPr wrap="square">
            <a:spAutoFit/>
          </a:bodyPr>
          <a:lstStyle/>
          <a:p>
            <a:pPr fontAlgn="auto">
              <a:spcAft>
                <a:spcPts val="0"/>
              </a:spcAft>
            </a:pPr>
            <a:r>
              <a:rPr lang="zh-CN" altLang="en-US" sz="2400" b="1" dirty="0">
                <a:latin typeface="微软雅黑" panose="020B0503020204020204" pitchFamily="34" charset="-122"/>
                <a:ea typeface="微软雅黑" panose="020B0503020204020204" pitchFamily="34" charset="-122"/>
              </a:rPr>
              <a:t>必须掌握，不懂赶紧问</a:t>
            </a:r>
            <a:endParaRPr lang="zh-CN" sz="2400" b="1"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44068A26-5D15-9FB1-6DB7-873A50321B50}"/>
              </a:ext>
            </a:extLst>
          </p:cNvPr>
          <p:cNvSpPr/>
          <p:nvPr/>
        </p:nvSpPr>
        <p:spPr>
          <a:xfrm>
            <a:off x="8306797" y="3561718"/>
            <a:ext cx="3041745" cy="461665"/>
          </a:xfrm>
          <a:prstGeom prst="rect">
            <a:avLst/>
          </a:prstGeom>
          <a:noFill/>
          <a:ln w="28575">
            <a:noFill/>
          </a:ln>
        </p:spPr>
        <p:style>
          <a:lnRef idx="2">
            <a:schemeClr val="dk1"/>
          </a:lnRef>
          <a:fillRef idx="1">
            <a:schemeClr val="lt1"/>
          </a:fillRef>
          <a:effectRef idx="0">
            <a:schemeClr val="dk1"/>
          </a:effectRef>
          <a:fontRef idx="minor">
            <a:schemeClr val="dk1"/>
          </a:fontRef>
        </p:style>
        <p:txBody>
          <a:bodyPr wrap="square">
            <a:spAutoFit/>
          </a:bodyPr>
          <a:lstStyle/>
          <a:p>
            <a:pPr fontAlgn="auto">
              <a:spcAft>
                <a:spcPts val="0"/>
              </a:spcAft>
            </a:pPr>
            <a:r>
              <a:rPr lang="zh-CN" altLang="en-US" sz="2400" b="1" dirty="0">
                <a:latin typeface="微软雅黑" panose="020B0503020204020204" pitchFamily="34" charset="-122"/>
                <a:ea typeface="微软雅黑" panose="020B0503020204020204" pitchFamily="34" charset="-122"/>
              </a:rPr>
              <a:t>拓展学习，随缘</a:t>
            </a:r>
            <a:endParaRPr lang="zh-CN" sz="2400" b="1" dirty="0">
              <a:latin typeface="微软雅黑" panose="020B0503020204020204" pitchFamily="34" charset="-122"/>
              <a:ea typeface="微软雅黑" panose="020B0503020204020204" pitchFamily="34" charset="-122"/>
            </a:endParaRPr>
          </a:p>
        </p:txBody>
      </p:sp>
      <p:sp>
        <p:nvSpPr>
          <p:cNvPr id="16" name="矩形 15">
            <a:extLst>
              <a:ext uri="{FF2B5EF4-FFF2-40B4-BE49-F238E27FC236}">
                <a16:creationId xmlns:a16="http://schemas.microsoft.com/office/drawing/2014/main" id="{1836B75B-97FF-CAB9-CC4F-4C6C7D63E5B6}"/>
              </a:ext>
            </a:extLst>
          </p:cNvPr>
          <p:cNvSpPr/>
          <p:nvPr/>
        </p:nvSpPr>
        <p:spPr>
          <a:xfrm>
            <a:off x="8312969" y="4089581"/>
            <a:ext cx="3868414" cy="461665"/>
          </a:xfrm>
          <a:prstGeom prst="rect">
            <a:avLst/>
          </a:prstGeom>
          <a:noFill/>
          <a:ln w="28575">
            <a:noFill/>
          </a:ln>
        </p:spPr>
        <p:style>
          <a:lnRef idx="2">
            <a:schemeClr val="dk1"/>
          </a:lnRef>
          <a:fillRef idx="1">
            <a:schemeClr val="lt1"/>
          </a:fillRef>
          <a:effectRef idx="0">
            <a:schemeClr val="dk1"/>
          </a:effectRef>
          <a:fontRef idx="minor">
            <a:schemeClr val="dk1"/>
          </a:fontRef>
        </p:style>
        <p:txBody>
          <a:bodyPr wrap="square">
            <a:spAutoFit/>
          </a:bodyPr>
          <a:lstStyle/>
          <a:p>
            <a:pPr fontAlgn="auto">
              <a:spcAft>
                <a:spcPts val="0"/>
              </a:spcAft>
            </a:pPr>
            <a:r>
              <a:rPr lang="zh-CN" altLang="en-US" sz="2400" b="1" dirty="0">
                <a:latin typeface="微软雅黑" panose="020B0503020204020204" pitchFamily="34" charset="-122"/>
                <a:ea typeface="微软雅黑" panose="020B0503020204020204" pitchFamily="34" charset="-122"/>
              </a:rPr>
              <a:t>混个脸熟，记住我名字就行</a:t>
            </a:r>
            <a:endParaRPr lang="zh-CN" sz="2400" b="1" dirty="0">
              <a:latin typeface="微软雅黑" panose="020B0503020204020204" pitchFamily="34" charset="-122"/>
              <a:ea typeface="微软雅黑" panose="020B0503020204020204" pitchFamily="34" charset="-122"/>
            </a:endParaRPr>
          </a:p>
        </p:txBody>
      </p:sp>
      <p:sp>
        <p:nvSpPr>
          <p:cNvPr id="4" name="左大括号 3">
            <a:extLst>
              <a:ext uri="{FF2B5EF4-FFF2-40B4-BE49-F238E27FC236}">
                <a16:creationId xmlns:a16="http://schemas.microsoft.com/office/drawing/2014/main" id="{F3AC3F73-063B-9156-33F8-36F9CFA42AC0}"/>
              </a:ext>
            </a:extLst>
          </p:cNvPr>
          <p:cNvSpPr/>
          <p:nvPr/>
        </p:nvSpPr>
        <p:spPr>
          <a:xfrm flipH="1">
            <a:off x="7060897" y="4089581"/>
            <a:ext cx="628528" cy="2171860"/>
          </a:xfrm>
          <a:prstGeom prst="leftBrace">
            <a:avLst>
              <a:gd name="adj1" fmla="val 66581"/>
              <a:gd name="adj2" fmla="val 50000"/>
            </a:avLst>
          </a:prstGeom>
          <a:ln w="571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 name="左大括号 5">
            <a:extLst>
              <a:ext uri="{FF2B5EF4-FFF2-40B4-BE49-F238E27FC236}">
                <a16:creationId xmlns:a16="http://schemas.microsoft.com/office/drawing/2014/main" id="{F4D79796-EAB4-C4DF-E471-34B0DB60D0CE}"/>
              </a:ext>
            </a:extLst>
          </p:cNvPr>
          <p:cNvSpPr/>
          <p:nvPr/>
        </p:nvSpPr>
        <p:spPr>
          <a:xfrm flipH="1">
            <a:off x="7060897" y="1052513"/>
            <a:ext cx="628528" cy="2859965"/>
          </a:xfrm>
          <a:prstGeom prst="leftBrace">
            <a:avLst>
              <a:gd name="adj1" fmla="val 66581"/>
              <a:gd name="adj2" fmla="val 50000"/>
            </a:avLst>
          </a:prstGeom>
          <a:ln w="57150">
            <a:solidFill>
              <a:srgbClr val="0000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2F197B91-6164-1C55-65E0-83AA0F44E772}"/>
              </a:ext>
            </a:extLst>
          </p:cNvPr>
          <p:cNvSpPr/>
          <p:nvPr/>
        </p:nvSpPr>
        <p:spPr>
          <a:xfrm>
            <a:off x="7779611" y="2302561"/>
            <a:ext cx="3321958" cy="461665"/>
          </a:xfrm>
          <a:prstGeom prst="rect">
            <a:avLst/>
          </a:prstGeom>
          <a:noFill/>
          <a:ln w="28575">
            <a:noFill/>
          </a:ln>
        </p:spPr>
        <p:style>
          <a:lnRef idx="2">
            <a:schemeClr val="dk1"/>
          </a:lnRef>
          <a:fillRef idx="1">
            <a:schemeClr val="lt1"/>
          </a:fillRef>
          <a:effectRef idx="0">
            <a:schemeClr val="dk1"/>
          </a:effectRef>
          <a:fontRef idx="minor">
            <a:schemeClr val="dk1"/>
          </a:fontRef>
        </p:style>
        <p:txBody>
          <a:bodyPr wrap="square">
            <a:spAutoFit/>
          </a:bodyPr>
          <a:lstStyle/>
          <a:p>
            <a:pP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人造天体动力学</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6559D915-C2DD-FE4C-497F-166A9DC38695}"/>
              </a:ext>
            </a:extLst>
          </p:cNvPr>
          <p:cNvSpPr/>
          <p:nvPr/>
        </p:nvSpPr>
        <p:spPr>
          <a:xfrm>
            <a:off x="7779611" y="4944678"/>
            <a:ext cx="3321958" cy="461665"/>
          </a:xfrm>
          <a:prstGeom prst="rect">
            <a:avLst/>
          </a:prstGeom>
          <a:noFill/>
          <a:ln w="28575">
            <a:noFill/>
          </a:ln>
        </p:spPr>
        <p:style>
          <a:lnRef idx="2">
            <a:schemeClr val="dk1"/>
          </a:lnRef>
          <a:fillRef idx="1">
            <a:schemeClr val="lt1"/>
          </a:fillRef>
          <a:effectRef idx="0">
            <a:schemeClr val="dk1"/>
          </a:effectRef>
          <a:fontRef idx="minor">
            <a:schemeClr val="dk1"/>
          </a:fontRef>
        </p:style>
        <p:txBody>
          <a:bodyPr wrap="square">
            <a:spAutoFit/>
          </a:bodyPr>
          <a:lstStyle/>
          <a:p>
            <a:pP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空间态势感知</a:t>
            </a:r>
            <a:endParaRPr lang="zh-CN" sz="2400" b="1"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318375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3695" y="1052513"/>
            <a:ext cx="11376025" cy="4608441"/>
          </a:xfrm>
          <a:prstGeom prst="rect">
            <a:avLst/>
          </a:prstGeom>
        </p:spPr>
        <p:txBody>
          <a:bodyPr wrap="square">
            <a:spAutoFit/>
          </a:bodyPr>
          <a:lstStyle/>
          <a:p>
            <a:pPr marL="342900" lvl="0" indent="-342900" algn="l" fontAlgn="auto">
              <a:lnSpc>
                <a:spcPct val="150000"/>
              </a:lnSpc>
              <a:spcAft>
                <a:spcPts val="0"/>
              </a:spcAft>
              <a:buClrTx/>
              <a:buSzTx/>
              <a:buFont typeface="Arial" panose="020B0604020202020204" pitchFamily="34" charset="0"/>
              <a:buChar char="•"/>
            </a:pPr>
            <a:r>
              <a:rPr lang="en-US" altLang="zh-CN" sz="2800" b="1" dirty="0">
                <a:latin typeface="微软雅黑" panose="020B0503020204020204" pitchFamily="34" charset="-122"/>
                <a:ea typeface="微软雅黑" panose="020B0503020204020204" pitchFamily="34" charset="-122"/>
                <a:sym typeface="+mn-ea"/>
              </a:rPr>
              <a:t>《</a:t>
            </a:r>
            <a:r>
              <a:rPr lang="zh-CN" altLang="en-US" sz="2800" b="1" dirty="0">
                <a:latin typeface="微软雅黑" panose="020B0503020204020204" pitchFamily="34" charset="-122"/>
                <a:ea typeface="微软雅黑" panose="020B0503020204020204" pitchFamily="34" charset="-122"/>
                <a:sym typeface="+mn-ea"/>
              </a:rPr>
              <a:t>航天动力学引论</a:t>
            </a:r>
            <a:r>
              <a:rPr lang="en-US" altLang="zh-CN" sz="2800" b="1" dirty="0">
                <a:latin typeface="微软雅黑" panose="020B0503020204020204" pitchFamily="34" charset="-122"/>
                <a:ea typeface="微软雅黑" panose="020B0503020204020204" pitchFamily="34" charset="-122"/>
                <a:sym typeface="+mn-ea"/>
              </a:rPr>
              <a:t>》</a:t>
            </a:r>
            <a:r>
              <a:rPr lang="zh-CN" altLang="en-US" sz="2800" b="1" dirty="0">
                <a:latin typeface="微软雅黑" panose="020B0503020204020204" pitchFamily="34" charset="-122"/>
                <a:ea typeface="微软雅黑" panose="020B0503020204020204" pitchFamily="34" charset="-122"/>
                <a:sym typeface="+mn-ea"/>
              </a:rPr>
              <a:t>*</a:t>
            </a:r>
            <a:endParaRPr lang="en-US" altLang="zh-CN" sz="2800" b="1" dirty="0">
              <a:latin typeface="微软雅黑" panose="020B0503020204020204" pitchFamily="34" charset="-122"/>
              <a:ea typeface="微软雅黑" panose="020B0503020204020204" pitchFamily="34" charset="-122"/>
              <a:sym typeface="+mn-ea"/>
            </a:endParaRPr>
          </a:p>
          <a:p>
            <a:pPr marL="342900" indent="-342900">
              <a:lnSpc>
                <a:spcPct val="150000"/>
              </a:lnSpc>
              <a:buFont typeface="Arial" panose="020B0604020202020204" pitchFamily="34" charset="0"/>
              <a:buChar char="•"/>
            </a:pPr>
            <a:r>
              <a:rPr lang="en-US" altLang="zh-CN" sz="2800" dirty="0">
                <a:latin typeface="微软雅黑" panose="020B0503020204020204" pitchFamily="34" charset="-122"/>
                <a:ea typeface="微软雅黑" panose="020B0503020204020204" pitchFamily="34" charset="-122"/>
                <a:sym typeface="+mn-ea"/>
              </a:rPr>
              <a:t>《</a:t>
            </a:r>
            <a:r>
              <a:rPr lang="zh-CN" altLang="en-US" sz="2800" dirty="0">
                <a:latin typeface="微软雅黑" panose="020B0503020204020204" pitchFamily="34" charset="-122"/>
                <a:ea typeface="微软雅黑" panose="020B0503020204020204" pitchFamily="34" charset="-122"/>
                <a:sym typeface="+mn-ea"/>
              </a:rPr>
              <a:t>航天器定轨理论与应用</a:t>
            </a:r>
            <a:r>
              <a:rPr lang="en-US" altLang="zh-CN" sz="2800" dirty="0">
                <a:latin typeface="微软雅黑" panose="020B0503020204020204" pitchFamily="34" charset="-122"/>
                <a:ea typeface="微软雅黑" panose="020B0503020204020204" pitchFamily="34" charset="-122"/>
                <a:sym typeface="+mn-ea"/>
              </a:rPr>
              <a:t>》</a:t>
            </a:r>
          </a:p>
          <a:p>
            <a:pPr marL="342900" indent="-342900">
              <a:lnSpc>
                <a:spcPct val="150000"/>
              </a:lnSpc>
              <a:buFont typeface="Arial" panose="020B0604020202020204" pitchFamily="34" charset="0"/>
              <a:buChar char="•"/>
            </a:pPr>
            <a:r>
              <a:rPr lang="en-US" altLang="zh-CN" sz="2800" dirty="0">
                <a:latin typeface="微软雅黑" panose="020B0503020204020204" pitchFamily="34" charset="-122"/>
                <a:ea typeface="微软雅黑" panose="020B0503020204020204" pitchFamily="34" charset="-122"/>
                <a:sym typeface="+mn-ea"/>
              </a:rPr>
              <a:t>《</a:t>
            </a:r>
            <a:r>
              <a:rPr lang="zh-CN" altLang="en-US" sz="2800" dirty="0">
                <a:latin typeface="微软雅黑" panose="020B0503020204020204" pitchFamily="34" charset="-122"/>
                <a:ea typeface="微软雅黑" panose="020B0503020204020204" pitchFamily="34" charset="-122"/>
                <a:sym typeface="+mn-ea"/>
              </a:rPr>
              <a:t>天体力学基础</a:t>
            </a:r>
            <a:r>
              <a:rPr lang="en-US" altLang="zh-CN" sz="2800" dirty="0">
                <a:latin typeface="微软雅黑" panose="020B0503020204020204" pitchFamily="34" charset="-122"/>
                <a:ea typeface="微软雅黑" panose="020B0503020204020204" pitchFamily="34" charset="-122"/>
                <a:sym typeface="+mn-ea"/>
              </a:rPr>
              <a:t>》</a:t>
            </a:r>
          </a:p>
          <a:p>
            <a:pPr marL="342900" lvl="0" indent="-342900" algn="l" fontAlgn="auto">
              <a:lnSpc>
                <a:spcPct val="150000"/>
              </a:lnSpc>
              <a:spcAft>
                <a:spcPts val="0"/>
              </a:spcAft>
              <a:buClrTx/>
              <a:buSzTx/>
              <a:buFont typeface="Arial" panose="020B0604020202020204" pitchFamily="34" charset="0"/>
              <a:buChar char="•"/>
            </a:pPr>
            <a:r>
              <a:rPr lang="en-US" altLang="zh-CN" sz="2800" dirty="0">
                <a:latin typeface="微软雅黑" panose="020B0503020204020204" pitchFamily="34" charset="-122"/>
                <a:ea typeface="微软雅黑" panose="020B0503020204020204" pitchFamily="34" charset="-122"/>
                <a:sym typeface="+mn-ea"/>
              </a:rPr>
              <a:t>《</a:t>
            </a:r>
            <a:r>
              <a:rPr lang="zh-CN" altLang="en-US" sz="2800" dirty="0">
                <a:latin typeface="微软雅黑" panose="020B0503020204020204" pitchFamily="34" charset="-122"/>
                <a:ea typeface="微软雅黑" panose="020B0503020204020204" pitchFamily="34" charset="-122"/>
                <a:sym typeface="+mn-ea"/>
              </a:rPr>
              <a:t>参考坐标系及航天应用</a:t>
            </a:r>
            <a:r>
              <a:rPr lang="en-US" altLang="zh-CN" sz="2800" dirty="0">
                <a:latin typeface="微软雅黑" panose="020B0503020204020204" pitchFamily="34" charset="-122"/>
                <a:ea typeface="微软雅黑" panose="020B0503020204020204" pitchFamily="34" charset="-122"/>
                <a:sym typeface="+mn-ea"/>
              </a:rPr>
              <a:t>》</a:t>
            </a:r>
          </a:p>
          <a:p>
            <a:pPr marL="342900" indent="-342900">
              <a:lnSpc>
                <a:spcPct val="150000"/>
              </a:lnSpc>
              <a:buFont typeface="Arial" panose="020B0604020202020204" pitchFamily="34" charset="0"/>
              <a:buChar char="•"/>
            </a:pPr>
            <a:r>
              <a:rPr lang="en-US" altLang="zh-CN" sz="2800" dirty="0">
                <a:latin typeface="微软雅黑" panose="020B0503020204020204" pitchFamily="34" charset="-122"/>
                <a:ea typeface="微软雅黑" panose="020B0503020204020204" pitchFamily="34" charset="-122"/>
                <a:sym typeface="+mn-ea"/>
              </a:rPr>
              <a:t>《</a:t>
            </a:r>
            <a:r>
              <a:rPr lang="zh-CN" altLang="en-US" sz="2800" dirty="0">
                <a:latin typeface="微软雅黑" panose="020B0503020204020204" pitchFamily="34" charset="-122"/>
                <a:ea typeface="微软雅黑" panose="020B0503020204020204" pitchFamily="34" charset="-122"/>
                <a:sym typeface="+mn-ea"/>
              </a:rPr>
              <a:t>球面天文学</a:t>
            </a:r>
            <a:r>
              <a:rPr lang="en-US" altLang="zh-CN" sz="2800" dirty="0">
                <a:latin typeface="微软雅黑" panose="020B0503020204020204" pitchFamily="34" charset="-122"/>
                <a:ea typeface="微软雅黑" panose="020B0503020204020204" pitchFamily="34" charset="-122"/>
                <a:sym typeface="+mn-ea"/>
              </a:rPr>
              <a:t>》</a:t>
            </a:r>
            <a:r>
              <a:rPr lang="zh-CN" altLang="en-US" sz="1600" dirty="0">
                <a:latin typeface="微软雅黑" panose="020B0503020204020204" pitchFamily="34" charset="-122"/>
                <a:ea typeface="微软雅黑" panose="020B0503020204020204" pitchFamily="34" charset="-122"/>
                <a:sym typeface="+mn-ea"/>
              </a:rPr>
              <a:t>（夏</a:t>
            </a:r>
            <a:r>
              <a:rPr lang="en-US" altLang="zh-CN" sz="1600" dirty="0">
                <a:latin typeface="微软雅黑" panose="020B0503020204020204" pitchFamily="34" charset="-122"/>
                <a:ea typeface="微软雅黑" panose="020B0503020204020204" pitchFamily="34" charset="-122"/>
                <a:sym typeface="+mn-ea"/>
              </a:rPr>
              <a:t>&amp;</a:t>
            </a:r>
            <a:r>
              <a:rPr lang="zh-CN" altLang="en-US" sz="1600" dirty="0">
                <a:latin typeface="微软雅黑" panose="020B0503020204020204" pitchFamily="34" charset="-122"/>
                <a:ea typeface="微软雅黑" panose="020B0503020204020204" pitchFamily="34" charset="-122"/>
                <a:sym typeface="+mn-ea"/>
              </a:rPr>
              <a:t>黄版）（苗版）</a:t>
            </a:r>
            <a:endParaRPr lang="en-US" altLang="zh-CN" sz="2800" dirty="0">
              <a:latin typeface="微软雅黑" panose="020B0503020204020204" pitchFamily="34" charset="-122"/>
              <a:ea typeface="微软雅黑" panose="020B0503020204020204" pitchFamily="34" charset="-122"/>
              <a:sym typeface="+mn-ea"/>
            </a:endParaRPr>
          </a:p>
          <a:p>
            <a:pPr marL="342900" indent="-342900">
              <a:lnSpc>
                <a:spcPct val="150000"/>
              </a:lnSpc>
              <a:buFont typeface="Arial" panose="020B0604020202020204" pitchFamily="34" charset="0"/>
              <a:buChar char="•"/>
            </a:pP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空间碎片</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模型与风险分析</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a:t>
            </a:r>
          </a:p>
          <a:p>
            <a:pPr>
              <a:lnSpc>
                <a:spcPct val="150000"/>
              </a:lnSpc>
              <a:spcBef>
                <a:spcPts val="1800"/>
              </a:spcBef>
            </a:pPr>
            <a:r>
              <a:rPr lang="en-US" altLang="zh-CN" sz="2000" b="1" dirty="0">
                <a:latin typeface="微软雅黑" panose="020B0503020204020204" pitchFamily="34" charset="-122"/>
                <a:ea typeface="微软雅黑" panose="020B0503020204020204" pitchFamily="34" charset="-122"/>
                <a:sym typeface="+mn-ea"/>
              </a:rPr>
              <a:t>PPT</a:t>
            </a:r>
            <a:r>
              <a:rPr lang="zh-CN" altLang="en-US" sz="2000" b="1" dirty="0">
                <a:latin typeface="微软雅黑" panose="020B0503020204020204" pitchFamily="34" charset="-122"/>
                <a:ea typeface="微软雅黑" panose="020B0503020204020204" pitchFamily="34" charset="-122"/>
                <a:sym typeface="+mn-ea"/>
              </a:rPr>
              <a:t>* 封面标注了内容参考书目章节</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主要参考书目</a:t>
            </a:r>
          </a:p>
        </p:txBody>
      </p:sp>
      <p:pic>
        <p:nvPicPr>
          <p:cNvPr id="4" name="图片 3">
            <a:extLst>
              <a:ext uri="{FF2B5EF4-FFF2-40B4-BE49-F238E27FC236}">
                <a16:creationId xmlns:a16="http://schemas.microsoft.com/office/drawing/2014/main" id="{F2D47741-6932-8E86-9120-D10F997D027F}"/>
              </a:ext>
            </a:extLst>
          </p:cNvPr>
          <p:cNvPicPr>
            <a:picLocks noChangeAspect="1"/>
          </p:cNvPicPr>
          <p:nvPr/>
        </p:nvPicPr>
        <p:blipFill>
          <a:blip r:embed="rId2"/>
          <a:stretch>
            <a:fillRect/>
          </a:stretch>
        </p:blipFill>
        <p:spPr>
          <a:xfrm>
            <a:off x="5294613" y="855323"/>
            <a:ext cx="2179840" cy="3006773"/>
          </a:xfrm>
          <a:prstGeom prst="rect">
            <a:avLst/>
          </a:prstGeom>
        </p:spPr>
      </p:pic>
      <p:pic>
        <p:nvPicPr>
          <p:cNvPr id="12" name="图片 11">
            <a:extLst>
              <a:ext uri="{FF2B5EF4-FFF2-40B4-BE49-F238E27FC236}">
                <a16:creationId xmlns:a16="http://schemas.microsoft.com/office/drawing/2014/main" id="{640AAEC4-E2E3-2A99-CD3B-95520022DC03}"/>
              </a:ext>
            </a:extLst>
          </p:cNvPr>
          <p:cNvPicPr>
            <a:picLocks noChangeAspect="1"/>
          </p:cNvPicPr>
          <p:nvPr/>
        </p:nvPicPr>
        <p:blipFill>
          <a:blip r:embed="rId3"/>
          <a:stretch>
            <a:fillRect/>
          </a:stretch>
        </p:blipFill>
        <p:spPr>
          <a:xfrm>
            <a:off x="5441167" y="4190413"/>
            <a:ext cx="1360576" cy="1800000"/>
          </a:xfrm>
          <a:prstGeom prst="rect">
            <a:avLst/>
          </a:prstGeom>
        </p:spPr>
      </p:pic>
      <p:pic>
        <p:nvPicPr>
          <p:cNvPr id="14" name="图片 13">
            <a:extLst>
              <a:ext uri="{FF2B5EF4-FFF2-40B4-BE49-F238E27FC236}">
                <a16:creationId xmlns:a16="http://schemas.microsoft.com/office/drawing/2014/main" id="{53DFA041-BCB5-D47D-0506-8488AA22844E}"/>
              </a:ext>
            </a:extLst>
          </p:cNvPr>
          <p:cNvPicPr>
            <a:picLocks noChangeAspect="1"/>
          </p:cNvPicPr>
          <p:nvPr/>
        </p:nvPicPr>
        <p:blipFill>
          <a:blip r:embed="rId4"/>
          <a:stretch>
            <a:fillRect/>
          </a:stretch>
        </p:blipFill>
        <p:spPr>
          <a:xfrm>
            <a:off x="10892947" y="4190413"/>
            <a:ext cx="1132776" cy="1800000"/>
          </a:xfrm>
          <a:prstGeom prst="rect">
            <a:avLst/>
          </a:prstGeom>
        </p:spPr>
      </p:pic>
      <p:pic>
        <p:nvPicPr>
          <p:cNvPr id="16" name="图片 15">
            <a:extLst>
              <a:ext uri="{FF2B5EF4-FFF2-40B4-BE49-F238E27FC236}">
                <a16:creationId xmlns:a16="http://schemas.microsoft.com/office/drawing/2014/main" id="{E498F423-3AD7-3EC9-B650-E6DB466D78C3}"/>
              </a:ext>
            </a:extLst>
          </p:cNvPr>
          <p:cNvPicPr>
            <a:picLocks noChangeAspect="1"/>
          </p:cNvPicPr>
          <p:nvPr/>
        </p:nvPicPr>
        <p:blipFill>
          <a:blip r:embed="rId5"/>
          <a:stretch>
            <a:fillRect/>
          </a:stretch>
        </p:blipFill>
        <p:spPr>
          <a:xfrm>
            <a:off x="6861041" y="4190413"/>
            <a:ext cx="1203026" cy="1800000"/>
          </a:xfrm>
          <a:prstGeom prst="rect">
            <a:avLst/>
          </a:prstGeom>
        </p:spPr>
      </p:pic>
      <p:pic>
        <p:nvPicPr>
          <p:cNvPr id="20" name="图片 19">
            <a:extLst>
              <a:ext uri="{FF2B5EF4-FFF2-40B4-BE49-F238E27FC236}">
                <a16:creationId xmlns:a16="http://schemas.microsoft.com/office/drawing/2014/main" id="{E4DEC76A-CB38-320F-CA70-C4BAF4D09E4C}"/>
              </a:ext>
            </a:extLst>
          </p:cNvPr>
          <p:cNvPicPr>
            <a:picLocks noChangeAspect="1"/>
          </p:cNvPicPr>
          <p:nvPr/>
        </p:nvPicPr>
        <p:blipFill>
          <a:blip r:embed="rId6"/>
          <a:stretch>
            <a:fillRect/>
          </a:stretch>
        </p:blipFill>
        <p:spPr>
          <a:xfrm>
            <a:off x="9797675" y="852609"/>
            <a:ext cx="1801953" cy="2504124"/>
          </a:xfrm>
          <a:prstGeom prst="rect">
            <a:avLst/>
          </a:prstGeom>
        </p:spPr>
      </p:pic>
      <p:pic>
        <p:nvPicPr>
          <p:cNvPr id="18" name="图片 17">
            <a:extLst>
              <a:ext uri="{FF2B5EF4-FFF2-40B4-BE49-F238E27FC236}">
                <a16:creationId xmlns:a16="http://schemas.microsoft.com/office/drawing/2014/main" id="{526DBB21-7128-A2B1-D603-56B0CE154029}"/>
              </a:ext>
            </a:extLst>
          </p:cNvPr>
          <p:cNvPicPr>
            <a:picLocks noChangeAspect="1"/>
          </p:cNvPicPr>
          <p:nvPr/>
        </p:nvPicPr>
        <p:blipFill>
          <a:blip r:embed="rId7"/>
          <a:stretch>
            <a:fillRect/>
          </a:stretch>
        </p:blipFill>
        <p:spPr>
          <a:xfrm>
            <a:off x="9569024" y="4190413"/>
            <a:ext cx="1264626" cy="1800000"/>
          </a:xfrm>
          <a:prstGeom prst="rect">
            <a:avLst/>
          </a:prstGeom>
        </p:spPr>
      </p:pic>
      <p:pic>
        <p:nvPicPr>
          <p:cNvPr id="1030" name="Picture 6">
            <a:extLst>
              <a:ext uri="{FF2B5EF4-FFF2-40B4-BE49-F238E27FC236}">
                <a16:creationId xmlns:a16="http://schemas.microsoft.com/office/drawing/2014/main" id="{96FAE934-87D8-4C8F-8C14-7C36A2907BE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485" t="1778" r="3813" b="1482"/>
          <a:stretch/>
        </p:blipFill>
        <p:spPr bwMode="auto">
          <a:xfrm>
            <a:off x="10449632" y="1710651"/>
            <a:ext cx="1591345" cy="2151445"/>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613BE14D-8059-A91E-0720-599DDEF4E432}"/>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bright="-20000" contrast="40000"/>
                    </a14:imgEffect>
                  </a14:imgLayer>
                </a14:imgProps>
              </a:ext>
            </a:extLst>
          </a:blip>
          <a:stretch>
            <a:fillRect/>
          </a:stretch>
        </p:blipFill>
        <p:spPr>
          <a:xfrm>
            <a:off x="7591343" y="855323"/>
            <a:ext cx="1645636" cy="2534615"/>
          </a:xfrm>
          <a:prstGeom prst="rect">
            <a:avLst/>
          </a:prstGeom>
        </p:spPr>
      </p:pic>
      <p:sp>
        <p:nvSpPr>
          <p:cNvPr id="2" name="文本框 1">
            <a:extLst>
              <a:ext uri="{FF2B5EF4-FFF2-40B4-BE49-F238E27FC236}">
                <a16:creationId xmlns:a16="http://schemas.microsoft.com/office/drawing/2014/main" id="{E01DCE3E-539F-BC67-FBB3-E5E2D61D4FE5}"/>
              </a:ext>
            </a:extLst>
          </p:cNvPr>
          <p:cNvSpPr txBox="1"/>
          <p:nvPr/>
        </p:nvSpPr>
        <p:spPr>
          <a:xfrm>
            <a:off x="650839" y="6136814"/>
            <a:ext cx="6082030" cy="369332"/>
          </a:xfrm>
          <a:prstGeom prst="rect">
            <a:avLst/>
          </a:prstGeom>
          <a:noFill/>
        </p:spPr>
        <p:txBody>
          <a:bodyPr wrap="square" rtlCol="0">
            <a:spAutoFit/>
          </a:bodyPr>
          <a:lstStyle/>
          <a:p>
            <a:r>
              <a:rPr lang="zh-CN" altLang="en-US" b="1" dirty="0">
                <a:solidFill>
                  <a:srgbClr val="0000FF"/>
                </a:solidFill>
              </a:rPr>
              <a:t>*下载地址：</a:t>
            </a:r>
            <a:r>
              <a:rPr lang="en-GB" altLang="zh-CN" b="1" dirty="0">
                <a:solidFill>
                  <a:srgbClr val="0000FF"/>
                </a:solidFill>
              </a:rPr>
              <a:t>https://git.nddc.pmo.ac.cn/linhouyuan/DAOSSA</a:t>
            </a:r>
            <a:endParaRPr lang="zh-CN" altLang="en-US" b="1" dirty="0">
              <a:solidFill>
                <a:srgbClr val="0000FF"/>
              </a:solidFill>
            </a:endParaRPr>
          </a:p>
        </p:txBody>
      </p:sp>
      <p:sp>
        <p:nvSpPr>
          <p:cNvPr id="9" name="矩形 8">
            <a:extLst>
              <a:ext uri="{FF2B5EF4-FFF2-40B4-BE49-F238E27FC236}">
                <a16:creationId xmlns:a16="http://schemas.microsoft.com/office/drawing/2014/main" id="{3CD59662-8896-5F06-38DF-B798410D3510}"/>
              </a:ext>
            </a:extLst>
          </p:cNvPr>
          <p:cNvSpPr/>
          <p:nvPr/>
        </p:nvSpPr>
        <p:spPr>
          <a:xfrm>
            <a:off x="2506783" y="1596276"/>
            <a:ext cx="2904433" cy="261610"/>
          </a:xfrm>
          <a:prstGeom prst="rect">
            <a:avLst/>
          </a:prstGeom>
        </p:spPr>
        <p:txBody>
          <a:bodyPr wrap="square">
            <a:spAutoFit/>
          </a:bodyPr>
          <a:lstStyle/>
          <a:p>
            <a:pPr algn="ctr" fontAlgn="auto">
              <a:spcAft>
                <a:spcPts val="0"/>
              </a:spcAft>
            </a:pPr>
            <a:r>
              <a:rPr lang="zh-CN" altLang="en-US" sz="1100" b="1" dirty="0">
                <a:solidFill>
                  <a:srgbClr val="0000FF"/>
                </a:solidFill>
                <a:latin typeface="微软雅黑" panose="020B0503020204020204" pitchFamily="34" charset="-122"/>
                <a:ea typeface="微软雅黑" panose="020B0503020204020204" pitchFamily="34" charset="-122"/>
              </a:rPr>
              <a:t>如无特指，本课内的“书”就指这本</a:t>
            </a:r>
            <a:endParaRPr lang="zh-CN" sz="1100" b="1" dirty="0">
              <a:solidFill>
                <a:srgbClr val="0000FF"/>
              </a:solidFill>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C299480E-1AE5-DA72-BD5E-B851B90B4A4D}"/>
              </a:ext>
            </a:extLst>
          </p:cNvPr>
          <p:cNvPicPr>
            <a:picLocks noChangeAspect="1"/>
          </p:cNvPicPr>
          <p:nvPr/>
        </p:nvPicPr>
        <p:blipFill>
          <a:blip r:embed="rId11"/>
          <a:stretch>
            <a:fillRect/>
          </a:stretch>
        </p:blipFill>
        <p:spPr>
          <a:xfrm>
            <a:off x="8199046" y="1770357"/>
            <a:ext cx="1479691" cy="2089527"/>
          </a:xfrm>
          <a:prstGeom prst="rect">
            <a:avLst/>
          </a:prstGeom>
        </p:spPr>
      </p:pic>
      <p:pic>
        <p:nvPicPr>
          <p:cNvPr id="10" name="图片 9">
            <a:extLst>
              <a:ext uri="{FF2B5EF4-FFF2-40B4-BE49-F238E27FC236}">
                <a16:creationId xmlns:a16="http://schemas.microsoft.com/office/drawing/2014/main" id="{4C9BAD25-DC0C-F2A8-7139-02FFAD1ADF7A}"/>
              </a:ext>
            </a:extLst>
          </p:cNvPr>
          <p:cNvPicPr>
            <a:picLocks noChangeAspect="1"/>
          </p:cNvPicPr>
          <p:nvPr/>
        </p:nvPicPr>
        <p:blipFill>
          <a:blip r:embed="rId12"/>
          <a:stretch>
            <a:fillRect/>
          </a:stretch>
        </p:blipFill>
        <p:spPr>
          <a:xfrm>
            <a:off x="7314356" y="2256784"/>
            <a:ext cx="1441321" cy="2005549"/>
          </a:xfrm>
          <a:prstGeom prst="rect">
            <a:avLst/>
          </a:prstGeom>
        </p:spPr>
      </p:pic>
      <p:pic>
        <p:nvPicPr>
          <p:cNvPr id="13" name="图片 12">
            <a:extLst>
              <a:ext uri="{FF2B5EF4-FFF2-40B4-BE49-F238E27FC236}">
                <a16:creationId xmlns:a16="http://schemas.microsoft.com/office/drawing/2014/main" id="{398314D9-2348-9D7E-625E-33952EFDD863}"/>
              </a:ext>
            </a:extLst>
          </p:cNvPr>
          <p:cNvPicPr>
            <a:picLocks noChangeAspect="1"/>
          </p:cNvPicPr>
          <p:nvPr/>
        </p:nvPicPr>
        <p:blipFill>
          <a:blip r:embed="rId13"/>
          <a:stretch>
            <a:fillRect/>
          </a:stretch>
        </p:blipFill>
        <p:spPr>
          <a:xfrm>
            <a:off x="8123365" y="4010413"/>
            <a:ext cx="1386361" cy="2160000"/>
          </a:xfrm>
          <a:prstGeom prst="rect">
            <a:avLst/>
          </a:prstGeom>
        </p:spPr>
      </p:pic>
    </p:spTree>
    <p:extLst>
      <p:ext uri="{BB962C8B-B14F-4D97-AF65-F5344CB8AC3E}">
        <p14:creationId xmlns:p14="http://schemas.microsoft.com/office/powerpoint/2010/main" val="11151545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411738"/>
          </a:xfrm>
          <a:prstGeom prst="rect">
            <a:avLst/>
          </a:prstGeom>
        </p:spPr>
        <p:txBody>
          <a:bodyPr wrap="square">
            <a:spAutoFit/>
          </a:bodyPr>
          <a:lstStyle/>
          <a:p>
            <a:pPr marL="342900" lvl="0" indent="-342900" algn="l" fontAlgn="auto">
              <a:lnSpc>
                <a:spcPct val="130000"/>
              </a:lnSpc>
              <a:buClrTx/>
              <a:buSzTx/>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课上：</a:t>
            </a:r>
            <a:r>
              <a:rPr lang="en-US" altLang="zh-CN" sz="2400" b="1" dirty="0">
                <a:solidFill>
                  <a:schemeClr val="tx1"/>
                </a:solidFill>
                <a:latin typeface="微软雅黑" panose="020B0503020204020204" pitchFamily="34" charset="-122"/>
                <a:ea typeface="微软雅黑" panose="020B0503020204020204" pitchFamily="34" charset="-122"/>
                <a:sym typeface="+mn-ea"/>
              </a:rPr>
              <a:t>PPT+</a:t>
            </a:r>
            <a:r>
              <a:rPr lang="zh-CN" altLang="en-US" sz="1400" b="1" dirty="0">
                <a:solidFill>
                  <a:schemeClr val="tx1"/>
                </a:solidFill>
                <a:latin typeface="微软雅黑" panose="020B0503020204020204" pitchFamily="34" charset="-122"/>
                <a:ea typeface="微软雅黑" panose="020B0503020204020204" pitchFamily="34" charset="-122"/>
                <a:sym typeface="+mn-ea"/>
              </a:rPr>
              <a:t>板书</a:t>
            </a:r>
            <a:r>
              <a:rPr lang="en-US" altLang="zh-CN" sz="2400" b="1" dirty="0">
                <a:solidFill>
                  <a:schemeClr val="tx1"/>
                </a:solidFill>
                <a:latin typeface="微软雅黑" panose="020B0503020204020204" pitchFamily="34" charset="-122"/>
                <a:ea typeface="微软雅黑" panose="020B0503020204020204" pitchFamily="34" charset="-122"/>
                <a:sym typeface="+mn-ea"/>
              </a:rPr>
              <a:t>+</a:t>
            </a:r>
            <a:r>
              <a:rPr lang="zh-CN" altLang="en-US" sz="2400" b="1" dirty="0">
                <a:solidFill>
                  <a:srgbClr val="FF0000"/>
                </a:solidFill>
                <a:latin typeface="微软雅黑" panose="020B0503020204020204" pitchFamily="34" charset="-122"/>
                <a:ea typeface="微软雅黑" panose="020B0503020204020204" pitchFamily="34" charset="-122"/>
                <a:sym typeface="+mn-ea"/>
              </a:rPr>
              <a:t>讨论</a:t>
            </a:r>
            <a:endParaRPr lang="en-US" altLang="zh-CN" sz="2800" b="1" dirty="0">
              <a:solidFill>
                <a:srgbClr val="FF0000"/>
              </a:solidFill>
              <a:latin typeface="微软雅黑" panose="020B0503020204020204" pitchFamily="34" charset="-122"/>
              <a:ea typeface="微软雅黑" panose="020B0503020204020204" pitchFamily="34" charset="-122"/>
              <a:sym typeface="+mn-ea"/>
            </a:endParaRPr>
          </a:p>
          <a:p>
            <a:pPr marL="342900" lvl="0" indent="-342900" algn="l" fontAlgn="auto">
              <a:lnSpc>
                <a:spcPct val="130000"/>
              </a:lnSpc>
              <a:buClrTx/>
              <a:buSzTx/>
              <a:buFont typeface="Arial" panose="020B0604020202020204" pitchFamily="34" charset="0"/>
              <a:buChar char="•"/>
            </a:pPr>
            <a:r>
              <a:rPr lang="zh-CN" altLang="en-US" sz="2800" b="1" dirty="0">
                <a:solidFill>
                  <a:srgbClr val="FF0000"/>
                </a:solidFill>
                <a:latin typeface="微软雅黑" panose="020B0503020204020204" pitchFamily="34" charset="-122"/>
                <a:ea typeface="微软雅黑" panose="020B0503020204020204" pitchFamily="34" charset="-122"/>
                <a:sym typeface="+mn-ea"/>
              </a:rPr>
              <a:t>课后：</a:t>
            </a:r>
            <a:r>
              <a:rPr lang="zh-CN" altLang="en-US" sz="2400" b="1" dirty="0">
                <a:solidFill>
                  <a:srgbClr val="FF0000"/>
                </a:solidFill>
                <a:latin typeface="微软雅黑" panose="020B0503020204020204" pitchFamily="34" charset="-122"/>
                <a:ea typeface="微软雅黑" panose="020B0503020204020204" pitchFamily="34" charset="-122"/>
                <a:sym typeface="+mn-ea"/>
              </a:rPr>
              <a:t>自己推公式</a:t>
            </a:r>
            <a:endParaRPr lang="en-US" altLang="zh-CN" sz="2800" b="1" dirty="0">
              <a:solidFill>
                <a:srgbClr val="FF0000"/>
              </a:solidFill>
              <a:latin typeface="微软雅黑" panose="020B0503020204020204" pitchFamily="34" charset="-122"/>
              <a:ea typeface="微软雅黑" panose="020B0503020204020204" pitchFamily="34" charset="-122"/>
              <a:sym typeface="+mn-ea"/>
            </a:endParaRPr>
          </a:p>
          <a:p>
            <a:pPr marL="342900" indent="-342900">
              <a:lnSpc>
                <a:spcPct val="13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考核：实习报告</a:t>
            </a:r>
            <a:r>
              <a:rPr lang="zh-CN" altLang="en-US" sz="2000" b="1" dirty="0">
                <a:solidFill>
                  <a:schemeClr val="tx1"/>
                </a:solidFill>
                <a:latin typeface="微软雅黑" panose="020B0503020204020204" pitchFamily="34" charset="-122"/>
                <a:ea typeface="微软雅黑" panose="020B0503020204020204" pitchFamily="34" charset="-122"/>
                <a:sym typeface="+mn-ea"/>
              </a:rPr>
              <a:t>（</a:t>
            </a:r>
            <a:r>
              <a:rPr lang="zh-CN" altLang="en-US" sz="2000" b="1" dirty="0">
                <a:latin typeface="微软雅黑" panose="020B0503020204020204" pitchFamily="34" charset="-122"/>
                <a:ea typeface="微软雅黑" panose="020B0503020204020204" pitchFamily="34" charset="-122"/>
              </a:rPr>
              <a:t>基本概念应用</a:t>
            </a:r>
            <a:r>
              <a:rPr lang="zh-CN" altLang="en-US" sz="2000" b="1" dirty="0">
                <a:solidFill>
                  <a:schemeClr val="tx1"/>
                </a:solidFill>
                <a:latin typeface="微软雅黑" panose="020B0503020204020204" pitchFamily="34" charset="-122"/>
                <a:ea typeface="微软雅黑" panose="020B0503020204020204" pitchFamily="34" charset="-122"/>
                <a:sym typeface="+mn-ea"/>
              </a:rPr>
              <a:t>）</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971550" lvl="1" indent="-514350">
              <a:lnSpc>
                <a:spcPct val="150000"/>
              </a:lnSpc>
              <a:buFont typeface="+mj-lt"/>
              <a:buAutoNum type="arabicPeriod"/>
            </a:pPr>
            <a:r>
              <a:rPr lang="zh-CN" altLang="en-US" sz="2000" b="1" dirty="0">
                <a:solidFill>
                  <a:schemeClr val="tx1"/>
                </a:solidFill>
                <a:latin typeface="微软雅黑" panose="020B0503020204020204" pitchFamily="34" charset="-122"/>
                <a:ea typeface="微软雅黑" panose="020B0503020204020204" pitchFamily="34" charset="-122"/>
                <a:sym typeface="+mn-ea"/>
              </a:rPr>
              <a:t>作不同时间系统的演化图</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en-US" altLang="zh-CN" sz="2000" b="1" dirty="0">
                <a:solidFill>
                  <a:srgbClr val="0000FF"/>
                </a:solidFill>
                <a:latin typeface="微软雅黑" panose="020B0503020204020204" pitchFamily="34" charset="-122"/>
                <a:ea typeface="微软雅黑" panose="020B0503020204020204" pitchFamily="34" charset="-122"/>
                <a:sym typeface="+mn-ea"/>
              </a:rPr>
              <a:t>5%</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zh-CN" altLang="en-US" sz="1600" b="1" dirty="0">
                <a:latin typeface="微软雅黑" panose="020B0503020204020204" pitchFamily="34" charset="-122"/>
                <a:ea typeface="微软雅黑" panose="020B0503020204020204" pitchFamily="34" charset="-122"/>
                <a:sym typeface="+mn-ea"/>
              </a:rPr>
              <a:t>第</a:t>
            </a:r>
            <a:r>
              <a:rPr lang="en-US" altLang="zh-CN" sz="1600" b="1" dirty="0">
                <a:latin typeface="微软雅黑" panose="020B0503020204020204" pitchFamily="34" charset="-122"/>
                <a:ea typeface="微软雅黑" panose="020B0503020204020204" pitchFamily="34" charset="-122"/>
                <a:sym typeface="+mn-ea"/>
              </a:rPr>
              <a:t>1</a:t>
            </a:r>
            <a:r>
              <a:rPr lang="zh-CN" altLang="en-US" sz="1600" b="1" dirty="0">
                <a:latin typeface="微软雅黑" panose="020B0503020204020204" pitchFamily="34" charset="-122"/>
                <a:ea typeface="微软雅黑" panose="020B0503020204020204" pitchFamily="34" charset="-122"/>
                <a:sym typeface="+mn-ea"/>
              </a:rPr>
              <a:t>节</a:t>
            </a:r>
            <a:endParaRPr lang="en-US" altLang="zh-CN" sz="2000" b="1" dirty="0">
              <a:latin typeface="微软雅黑" panose="020B0503020204020204" pitchFamily="34" charset="-122"/>
              <a:ea typeface="微软雅黑" panose="020B0503020204020204" pitchFamily="34" charset="-122"/>
              <a:sym typeface="+mn-ea"/>
            </a:endParaRPr>
          </a:p>
          <a:p>
            <a:pPr marL="971550" lvl="1" indent="-514350">
              <a:lnSpc>
                <a:spcPct val="150000"/>
              </a:lnSpc>
              <a:buFont typeface="+mj-lt"/>
              <a:buAutoNum type="arabicPeriod"/>
            </a:pPr>
            <a:r>
              <a:rPr lang="zh-CN" altLang="en-US" sz="2000" b="1" dirty="0">
                <a:solidFill>
                  <a:schemeClr val="tx1"/>
                </a:solidFill>
                <a:latin typeface="微软雅黑" panose="020B0503020204020204" pitchFamily="34" charset="-122"/>
                <a:ea typeface="微软雅黑" panose="020B0503020204020204" pitchFamily="34" charset="-122"/>
                <a:sym typeface="+mn-ea"/>
              </a:rPr>
              <a:t>坐标转换矩阵</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en-US" altLang="zh-CN" sz="2000" b="1" dirty="0">
                <a:solidFill>
                  <a:srgbClr val="0000FF"/>
                </a:solidFill>
                <a:latin typeface="微软雅黑" panose="020B0503020204020204" pitchFamily="34" charset="-122"/>
                <a:ea typeface="微软雅黑" panose="020B0503020204020204" pitchFamily="34" charset="-122"/>
                <a:sym typeface="+mn-ea"/>
              </a:rPr>
              <a:t>15%</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zh-CN" altLang="en-US" sz="1600" b="1" dirty="0">
                <a:latin typeface="微软雅黑" panose="020B0503020204020204" pitchFamily="34" charset="-122"/>
                <a:ea typeface="微软雅黑" panose="020B0503020204020204" pitchFamily="34" charset="-122"/>
                <a:sym typeface="+mn-ea"/>
              </a:rPr>
              <a:t>第</a:t>
            </a:r>
            <a:r>
              <a:rPr lang="en-US" altLang="zh-CN" sz="1600" b="1" dirty="0">
                <a:latin typeface="微软雅黑" panose="020B0503020204020204" pitchFamily="34" charset="-122"/>
                <a:ea typeface="微软雅黑" panose="020B0503020204020204" pitchFamily="34" charset="-122"/>
                <a:sym typeface="+mn-ea"/>
              </a:rPr>
              <a:t>2-3</a:t>
            </a:r>
            <a:r>
              <a:rPr lang="zh-CN" altLang="en-US" sz="1600" b="1" dirty="0">
                <a:latin typeface="微软雅黑" panose="020B0503020204020204" pitchFamily="34" charset="-122"/>
                <a:ea typeface="微软雅黑" panose="020B0503020204020204" pitchFamily="34" charset="-122"/>
                <a:sym typeface="+mn-ea"/>
              </a:rPr>
              <a:t>节</a:t>
            </a:r>
            <a:endParaRPr lang="en-US" altLang="zh-CN" sz="1600" b="1" dirty="0">
              <a:latin typeface="微软雅黑" panose="020B0503020204020204" pitchFamily="34" charset="-122"/>
              <a:ea typeface="微软雅黑" panose="020B0503020204020204" pitchFamily="34" charset="-122"/>
              <a:sym typeface="+mn-ea"/>
            </a:endParaRPr>
          </a:p>
          <a:p>
            <a:pPr marL="971550" lvl="1" indent="-514350">
              <a:lnSpc>
                <a:spcPct val="150000"/>
              </a:lnSpc>
              <a:buFont typeface="+mj-lt"/>
              <a:buAutoNum type="arabicPeriod"/>
            </a:pPr>
            <a:r>
              <a:rPr lang="zh-CN" altLang="en-US" sz="2000" b="1" dirty="0">
                <a:latin typeface="微软雅黑" panose="020B0503020204020204" pitchFamily="34" charset="-122"/>
                <a:ea typeface="微软雅黑" panose="020B0503020204020204" pitchFamily="34" charset="-122"/>
                <a:sym typeface="+mn-ea"/>
              </a:rPr>
              <a:t>查找转换</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地平坐标结果差异</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en-US" altLang="zh-CN" sz="2000" b="1" dirty="0">
                <a:solidFill>
                  <a:srgbClr val="0000FF"/>
                </a:solidFill>
                <a:latin typeface="微软雅黑" panose="020B0503020204020204" pitchFamily="34" charset="-122"/>
                <a:ea typeface="微软雅黑" panose="020B0503020204020204" pitchFamily="34" charset="-122"/>
                <a:sym typeface="+mn-ea"/>
              </a:rPr>
              <a:t>10%</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zh-CN" altLang="en-US" sz="1600" b="1" dirty="0">
                <a:latin typeface="微软雅黑" panose="020B0503020204020204" pitchFamily="34" charset="-122"/>
                <a:ea typeface="微软雅黑" panose="020B0503020204020204" pitchFamily="34" charset="-122"/>
                <a:sym typeface="+mn-ea"/>
              </a:rPr>
              <a:t>第</a:t>
            </a:r>
            <a:r>
              <a:rPr lang="en-US" altLang="zh-CN" sz="1600" b="1" dirty="0">
                <a:latin typeface="微软雅黑" panose="020B0503020204020204" pitchFamily="34" charset="-122"/>
                <a:ea typeface="微软雅黑" panose="020B0503020204020204" pitchFamily="34" charset="-122"/>
                <a:sym typeface="+mn-ea"/>
              </a:rPr>
              <a:t>4</a:t>
            </a:r>
            <a:r>
              <a:rPr lang="zh-CN" altLang="en-US" sz="1600" b="1" dirty="0">
                <a:latin typeface="微软雅黑" panose="020B0503020204020204" pitchFamily="34" charset="-122"/>
                <a:ea typeface="微软雅黑" panose="020B0503020204020204" pitchFamily="34" charset="-122"/>
                <a:sym typeface="+mn-ea"/>
              </a:rPr>
              <a:t>节</a:t>
            </a:r>
            <a:endParaRPr lang="en-US" altLang="zh-CN" sz="2000" b="1" dirty="0">
              <a:latin typeface="微软雅黑" panose="020B0503020204020204" pitchFamily="34" charset="-122"/>
              <a:ea typeface="微软雅黑" panose="020B0503020204020204" pitchFamily="34" charset="-122"/>
              <a:sym typeface="+mn-ea"/>
            </a:endParaRPr>
          </a:p>
          <a:p>
            <a:pPr marL="971550" lvl="1" indent="-514350">
              <a:lnSpc>
                <a:spcPct val="150000"/>
              </a:lnSpc>
              <a:buFont typeface="+mj-lt"/>
              <a:buAutoNum type="arabicPeriod"/>
            </a:pPr>
            <a:r>
              <a:rPr lang="zh-CN" altLang="en-US" sz="2000" b="1" dirty="0">
                <a:solidFill>
                  <a:schemeClr val="tx1"/>
                </a:solidFill>
                <a:latin typeface="微软雅黑" panose="020B0503020204020204" pitchFamily="34" charset="-122"/>
                <a:ea typeface="微软雅黑" panose="020B0503020204020204" pitchFamily="34" charset="-122"/>
                <a:sym typeface="+mn-ea"/>
              </a:rPr>
              <a:t>判断目标可见性</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en-US" altLang="zh-CN" sz="2000" b="1" dirty="0">
                <a:solidFill>
                  <a:srgbClr val="0000FF"/>
                </a:solidFill>
                <a:latin typeface="微软雅黑" panose="020B0503020204020204" pitchFamily="34" charset="-122"/>
                <a:ea typeface="微软雅黑" panose="020B0503020204020204" pitchFamily="34" charset="-122"/>
                <a:sym typeface="+mn-ea"/>
              </a:rPr>
              <a:t>10%</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zh-CN" altLang="en-US" sz="1600" b="1" dirty="0">
                <a:latin typeface="微软雅黑" panose="020B0503020204020204" pitchFamily="34" charset="-122"/>
                <a:ea typeface="微软雅黑" panose="020B0503020204020204" pitchFamily="34" charset="-122"/>
                <a:sym typeface="+mn-ea"/>
              </a:rPr>
              <a:t>第</a:t>
            </a:r>
            <a:r>
              <a:rPr lang="en-US" altLang="zh-CN" sz="1600" b="1" dirty="0">
                <a:latin typeface="微软雅黑" panose="020B0503020204020204" pitchFamily="34" charset="-122"/>
                <a:ea typeface="微软雅黑" panose="020B0503020204020204" pitchFamily="34" charset="-122"/>
                <a:sym typeface="+mn-ea"/>
              </a:rPr>
              <a:t>5-6</a:t>
            </a:r>
            <a:r>
              <a:rPr lang="zh-CN" altLang="en-US" sz="1600" b="1" dirty="0">
                <a:latin typeface="微软雅黑" panose="020B0503020204020204" pitchFamily="34" charset="-122"/>
                <a:ea typeface="微软雅黑" panose="020B0503020204020204" pitchFamily="34" charset="-122"/>
                <a:sym typeface="+mn-ea"/>
              </a:rPr>
              <a:t>节</a:t>
            </a:r>
            <a:endParaRPr lang="en-US" altLang="zh-CN" sz="2000" b="1" dirty="0">
              <a:latin typeface="微软雅黑" panose="020B0503020204020204" pitchFamily="34" charset="-122"/>
              <a:ea typeface="微软雅黑" panose="020B0503020204020204" pitchFamily="34" charset="-122"/>
              <a:sym typeface="+mn-ea"/>
            </a:endParaRPr>
          </a:p>
          <a:p>
            <a:pPr marL="971550" lvl="1" indent="-514350">
              <a:lnSpc>
                <a:spcPct val="150000"/>
              </a:lnSpc>
              <a:buFont typeface="+mj-lt"/>
              <a:buAutoNum type="arabicPeriod"/>
            </a:pPr>
            <a:r>
              <a:rPr lang="zh-CN" altLang="en-US" sz="2000" b="1" dirty="0">
                <a:solidFill>
                  <a:schemeClr val="tx1"/>
                </a:solidFill>
                <a:latin typeface="微软雅黑" panose="020B0503020204020204" pitchFamily="34" charset="-122"/>
                <a:ea typeface="微软雅黑" panose="020B0503020204020204" pitchFamily="34" charset="-122"/>
                <a:sym typeface="+mn-ea"/>
              </a:rPr>
              <a:t>轨道预报</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en-US" altLang="zh-CN" sz="2000" b="1" dirty="0">
                <a:solidFill>
                  <a:srgbClr val="0000FF"/>
                </a:solidFill>
                <a:latin typeface="微软雅黑" panose="020B0503020204020204" pitchFamily="34" charset="-122"/>
                <a:ea typeface="微软雅黑" panose="020B0503020204020204" pitchFamily="34" charset="-122"/>
                <a:sym typeface="+mn-ea"/>
              </a:rPr>
              <a:t>25%</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zh-CN" altLang="en-US" sz="1600" b="1" dirty="0">
                <a:latin typeface="微软雅黑" panose="020B0503020204020204" pitchFamily="34" charset="-122"/>
                <a:ea typeface="微软雅黑" panose="020B0503020204020204" pitchFamily="34" charset="-122"/>
                <a:sym typeface="+mn-ea"/>
              </a:rPr>
              <a:t>第</a:t>
            </a:r>
            <a:r>
              <a:rPr lang="en-US" altLang="zh-CN" sz="1600" b="1" dirty="0">
                <a:latin typeface="微软雅黑" panose="020B0503020204020204" pitchFamily="34" charset="-122"/>
                <a:ea typeface="微软雅黑" panose="020B0503020204020204" pitchFamily="34" charset="-122"/>
                <a:sym typeface="+mn-ea"/>
              </a:rPr>
              <a:t>8</a:t>
            </a:r>
            <a:r>
              <a:rPr lang="zh-CN" altLang="en-US" sz="1600" b="1" dirty="0">
                <a:latin typeface="微软雅黑" panose="020B0503020204020204" pitchFamily="34" charset="-122"/>
                <a:ea typeface="微软雅黑" panose="020B0503020204020204" pitchFamily="34" charset="-122"/>
                <a:sym typeface="+mn-ea"/>
              </a:rPr>
              <a:t>节</a:t>
            </a:r>
            <a:endParaRPr lang="en-US" altLang="zh-CN" sz="2000" b="1" dirty="0">
              <a:latin typeface="微软雅黑" panose="020B0503020204020204" pitchFamily="34" charset="-122"/>
              <a:ea typeface="微软雅黑" panose="020B0503020204020204" pitchFamily="34" charset="-122"/>
              <a:sym typeface="+mn-ea"/>
            </a:endParaRPr>
          </a:p>
          <a:p>
            <a:pPr marL="971550" lvl="1" indent="-514350">
              <a:lnSpc>
                <a:spcPct val="150000"/>
              </a:lnSpc>
              <a:buFont typeface="+mj-lt"/>
              <a:buAutoNum type="arabicPeriod"/>
            </a:pPr>
            <a:r>
              <a:rPr lang="zh-CN" altLang="en-US" sz="2000" b="1" dirty="0">
                <a:solidFill>
                  <a:schemeClr val="tx1"/>
                </a:solidFill>
                <a:latin typeface="微软雅黑" panose="020B0503020204020204" pitchFamily="34" charset="-122"/>
                <a:ea typeface="微软雅黑" panose="020B0503020204020204" pitchFamily="34" charset="-122"/>
                <a:sym typeface="+mn-ea"/>
              </a:rPr>
              <a:t>初轨计算</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en-US" altLang="zh-CN" sz="2000" b="1" dirty="0">
                <a:solidFill>
                  <a:srgbClr val="0000FF"/>
                </a:solidFill>
                <a:latin typeface="微软雅黑" panose="020B0503020204020204" pitchFamily="34" charset="-122"/>
                <a:ea typeface="微软雅黑" panose="020B0503020204020204" pitchFamily="34" charset="-122"/>
                <a:sym typeface="+mn-ea"/>
              </a:rPr>
              <a:t>25%</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zh-CN" altLang="en-US" sz="1600" b="1" dirty="0">
                <a:latin typeface="微软雅黑" panose="020B0503020204020204" pitchFamily="34" charset="-122"/>
                <a:ea typeface="微软雅黑" panose="020B0503020204020204" pitchFamily="34" charset="-122"/>
                <a:sym typeface="+mn-ea"/>
              </a:rPr>
              <a:t>第</a:t>
            </a:r>
            <a:r>
              <a:rPr lang="en-US" altLang="zh-CN" sz="1600" b="1" dirty="0">
                <a:latin typeface="微软雅黑" panose="020B0503020204020204" pitchFamily="34" charset="-122"/>
                <a:ea typeface="微软雅黑" panose="020B0503020204020204" pitchFamily="34" charset="-122"/>
                <a:sym typeface="+mn-ea"/>
              </a:rPr>
              <a:t>11</a:t>
            </a:r>
            <a:r>
              <a:rPr lang="zh-CN" altLang="en-US" sz="1600" b="1" dirty="0">
                <a:latin typeface="微软雅黑" panose="020B0503020204020204" pitchFamily="34" charset="-122"/>
                <a:ea typeface="微软雅黑" panose="020B0503020204020204" pitchFamily="34" charset="-122"/>
                <a:sym typeface="+mn-ea"/>
              </a:rPr>
              <a:t>节</a:t>
            </a:r>
            <a:endParaRPr lang="en-US" altLang="zh-CN" sz="1600" b="1" dirty="0">
              <a:latin typeface="微软雅黑" panose="020B0503020204020204" pitchFamily="34" charset="-122"/>
              <a:ea typeface="微软雅黑" panose="020B0503020204020204" pitchFamily="34" charset="-122"/>
              <a:sym typeface="+mn-ea"/>
            </a:endParaRPr>
          </a:p>
          <a:p>
            <a:pPr marL="971550" lvl="1" indent="-514350">
              <a:lnSpc>
                <a:spcPct val="150000"/>
              </a:lnSpc>
              <a:buFont typeface="+mj-lt"/>
              <a:buAutoNum type="arabicPeriod"/>
            </a:pPr>
            <a:r>
              <a:rPr lang="zh-CN" altLang="en-US" sz="2000" b="1" dirty="0">
                <a:solidFill>
                  <a:schemeClr val="tx1"/>
                </a:solidFill>
                <a:latin typeface="微软雅黑" panose="020B0503020204020204" pitchFamily="34" charset="-122"/>
                <a:ea typeface="微软雅黑" panose="020B0503020204020204" pitchFamily="34" charset="-122"/>
                <a:sym typeface="+mn-ea"/>
              </a:rPr>
              <a:t>碰撞概率计算</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en-US" altLang="zh-CN" sz="2000" b="1" dirty="0">
                <a:solidFill>
                  <a:srgbClr val="0000FF"/>
                </a:solidFill>
                <a:latin typeface="微软雅黑" panose="020B0503020204020204" pitchFamily="34" charset="-122"/>
                <a:ea typeface="微软雅黑" panose="020B0503020204020204" pitchFamily="34" charset="-122"/>
                <a:sym typeface="+mn-ea"/>
              </a:rPr>
              <a:t>10%</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zh-CN" altLang="en-US" sz="1600" b="1" dirty="0">
                <a:latin typeface="微软雅黑" panose="020B0503020204020204" pitchFamily="34" charset="-122"/>
                <a:ea typeface="微软雅黑" panose="020B0503020204020204" pitchFamily="34" charset="-122"/>
                <a:sym typeface="+mn-ea"/>
              </a:rPr>
              <a:t>第</a:t>
            </a:r>
            <a:r>
              <a:rPr lang="en-US" altLang="zh-CN" sz="1600" b="1" dirty="0">
                <a:latin typeface="微软雅黑" panose="020B0503020204020204" pitchFamily="34" charset="-122"/>
                <a:ea typeface="微软雅黑" panose="020B0503020204020204" pitchFamily="34" charset="-122"/>
                <a:sym typeface="+mn-ea"/>
              </a:rPr>
              <a:t>14</a:t>
            </a:r>
            <a:r>
              <a:rPr lang="zh-CN" altLang="en-US" sz="1600" b="1" dirty="0">
                <a:latin typeface="微软雅黑" panose="020B0503020204020204" pitchFamily="34" charset="-122"/>
                <a:ea typeface="微软雅黑" panose="020B0503020204020204" pitchFamily="34" charset="-122"/>
                <a:sym typeface="+mn-ea"/>
              </a:rPr>
              <a:t>节</a:t>
            </a:r>
            <a:endParaRPr lang="en-US" altLang="zh-CN" sz="1600" b="1" dirty="0">
              <a:latin typeface="微软雅黑" panose="020B0503020204020204" pitchFamily="34" charset="-122"/>
              <a:ea typeface="微软雅黑" panose="020B0503020204020204" pitchFamily="34" charset="-122"/>
              <a:sym typeface="+mn-ea"/>
            </a:endParaRPr>
          </a:p>
          <a:p>
            <a:pPr marL="971550" lvl="1" indent="-514350">
              <a:lnSpc>
                <a:spcPct val="150000"/>
              </a:lnSpc>
              <a:buFont typeface="+mj-lt"/>
              <a:buAutoNum type="arabicPeriod"/>
            </a:pPr>
            <a:r>
              <a:rPr lang="zh-CN" altLang="en-US" sz="2000" b="1" dirty="0">
                <a:solidFill>
                  <a:schemeClr val="tx1"/>
                </a:solidFill>
                <a:latin typeface="微软雅黑" panose="020B0503020204020204" pitchFamily="34" charset="-122"/>
                <a:ea typeface="微软雅黑" panose="020B0503020204020204" pitchFamily="34" charset="-122"/>
                <a:sym typeface="+mn-ea"/>
              </a:rPr>
              <a:t>目标识别</a:t>
            </a:r>
            <a:r>
              <a:rPr lang="zh-CN" altLang="en-US" sz="2000" b="1" dirty="0">
                <a:solidFill>
                  <a:srgbClr val="0000FF"/>
                </a:solidFill>
                <a:latin typeface="微软雅黑" panose="020B0503020204020204" pitchFamily="34" charset="-122"/>
                <a:ea typeface="微软雅黑" panose="020B0503020204020204" pitchFamily="34" charset="-122"/>
                <a:sym typeface="+mn-ea"/>
              </a:rPr>
              <a:t>（附加</a:t>
            </a:r>
            <a:r>
              <a:rPr lang="en-US" altLang="zh-CN" sz="2000" b="1" dirty="0">
                <a:solidFill>
                  <a:srgbClr val="0000FF"/>
                </a:solidFill>
                <a:latin typeface="微软雅黑" panose="020B0503020204020204" pitchFamily="34" charset="-122"/>
                <a:ea typeface="微软雅黑" panose="020B0503020204020204" pitchFamily="34" charset="-122"/>
                <a:sym typeface="+mn-ea"/>
              </a:rPr>
              <a:t>5%</a:t>
            </a:r>
            <a:r>
              <a:rPr lang="zh-CN" altLang="en-US" sz="2000" b="1" dirty="0">
                <a:solidFill>
                  <a:srgbClr val="0000FF"/>
                </a:solidFill>
                <a:latin typeface="微软雅黑" panose="020B0503020204020204" pitchFamily="34" charset="-122"/>
                <a:ea typeface="微软雅黑" panose="020B0503020204020204" pitchFamily="34" charset="-122"/>
                <a:sym typeface="+mn-ea"/>
              </a:rPr>
              <a:t>）</a:t>
            </a:r>
            <a:r>
              <a:rPr lang="zh-CN" altLang="en-US" sz="1600" b="1" dirty="0">
                <a:latin typeface="微软雅黑" panose="020B0503020204020204" pitchFamily="34" charset="-122"/>
                <a:ea typeface="微软雅黑" panose="020B0503020204020204" pitchFamily="34" charset="-122"/>
                <a:sym typeface="+mn-ea"/>
              </a:rPr>
              <a:t>第</a:t>
            </a:r>
            <a:r>
              <a:rPr lang="en-US" altLang="zh-CN" sz="1600" b="1" dirty="0">
                <a:latin typeface="微软雅黑" panose="020B0503020204020204" pitchFamily="34" charset="-122"/>
                <a:ea typeface="微软雅黑" panose="020B0503020204020204" pitchFamily="34" charset="-122"/>
                <a:sym typeface="+mn-ea"/>
              </a:rPr>
              <a:t>15</a:t>
            </a:r>
            <a:r>
              <a:rPr lang="zh-CN" altLang="en-US" sz="1600" b="1" dirty="0">
                <a:latin typeface="微软雅黑" panose="020B0503020204020204" pitchFamily="34" charset="-122"/>
                <a:ea typeface="微软雅黑" panose="020B0503020204020204" pitchFamily="34" charset="-122"/>
                <a:sym typeface="+mn-ea"/>
              </a:rPr>
              <a:t>节</a:t>
            </a:r>
            <a:endParaRPr lang="en-US" altLang="zh-CN" sz="28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5</a:t>
            </a:fld>
            <a:endParaRPr kumimoji="1" lang="zh-CN" altLang="en-US"/>
          </a:p>
        </p:txBody>
      </p:sp>
      <p:sp>
        <p:nvSpPr>
          <p:cNvPr id="6" name="矩形 5"/>
          <p:cNvSpPr/>
          <p:nvPr/>
        </p:nvSpPr>
        <p:spPr>
          <a:xfrm>
            <a:off x="5904379" y="1156359"/>
            <a:ext cx="6210300" cy="1082669"/>
          </a:xfrm>
          <a:prstGeom prst="rect">
            <a:avLst/>
          </a:prstGeom>
        </p:spPr>
        <p:txBody>
          <a:bodyPr wrap="square">
            <a:spAutoFit/>
          </a:bodyPr>
          <a:lstStyle/>
          <a:p>
            <a:pPr algn="ctr">
              <a:lnSpc>
                <a:spcPct val="120000"/>
              </a:lnSpc>
            </a:pPr>
            <a:r>
              <a:rPr lang="zh-CN" altLang="en-US" sz="2800" b="1" dirty="0">
                <a:solidFill>
                  <a:srgbClr val="FF0000"/>
                </a:solidFill>
                <a:latin typeface="微软雅黑" panose="020B0503020204020204" pitchFamily="34" charset="-122"/>
                <a:ea typeface="微软雅黑" panose="020B0503020204020204" pitchFamily="34" charset="-122"/>
              </a:rPr>
              <a:t>本课程的教学主战场在课后</a:t>
            </a:r>
            <a:endParaRPr lang="zh-CN" altLang="zh-CN" sz="2800" b="1" dirty="0">
              <a:solidFill>
                <a:srgbClr val="FF0000"/>
              </a:solidFill>
              <a:latin typeface="微软雅黑" panose="020B0503020204020204" pitchFamily="34" charset="-122"/>
              <a:ea typeface="微软雅黑" panose="020B0503020204020204" pitchFamily="34" charset="-122"/>
            </a:endParaRPr>
          </a:p>
          <a:p>
            <a:pPr algn="ctr" fontAlgn="auto">
              <a:lnSpc>
                <a:spcPct val="120000"/>
              </a:lnSpc>
              <a:spcAft>
                <a:spcPts val="0"/>
              </a:spcAft>
            </a:pPr>
            <a:r>
              <a:rPr lang="zh-CN" altLang="en-US" sz="2800" b="1" dirty="0">
                <a:latin typeface="微软雅黑" panose="020B0503020204020204" pitchFamily="34" charset="-122"/>
                <a:ea typeface="微软雅黑" panose="020B0503020204020204" pitchFamily="34" charset="-122"/>
              </a:rPr>
              <a:t>随时提问</a:t>
            </a:r>
            <a:endParaRPr lang="en-US" altLang="zh-CN" sz="2800" b="1" dirty="0">
              <a:latin typeface="微软雅黑" panose="020B0503020204020204" pitchFamily="34" charset="-122"/>
              <a:ea typeface="微软雅黑" panose="020B0503020204020204" pitchFamily="34" charset="-122"/>
            </a:endParaRPr>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授课方式和考核方式</a:t>
            </a:r>
          </a:p>
        </p:txBody>
      </p:sp>
      <p:sp>
        <p:nvSpPr>
          <p:cNvPr id="4" name="矩形 3">
            <a:extLst>
              <a:ext uri="{FF2B5EF4-FFF2-40B4-BE49-F238E27FC236}">
                <a16:creationId xmlns:a16="http://schemas.microsoft.com/office/drawing/2014/main" id="{8B675E23-F6CF-CF0B-2B20-DA324CF7D2BE}"/>
              </a:ext>
            </a:extLst>
          </p:cNvPr>
          <p:cNvSpPr/>
          <p:nvPr/>
        </p:nvSpPr>
        <p:spPr>
          <a:xfrm>
            <a:off x="5340815" y="2337332"/>
            <a:ext cx="3936533" cy="400110"/>
          </a:xfrm>
          <a:prstGeom prst="rect">
            <a:avLst/>
          </a:prstGeom>
          <a:noFill/>
          <a:ln w="28575"/>
        </p:spPr>
        <p:style>
          <a:lnRef idx="2">
            <a:schemeClr val="dk1"/>
          </a:lnRef>
          <a:fillRef idx="1">
            <a:schemeClr val="lt1"/>
          </a:fillRef>
          <a:effectRef idx="0">
            <a:schemeClr val="dk1"/>
          </a:effectRef>
          <a:fontRef idx="minor">
            <a:schemeClr val="dk1"/>
          </a:fontRef>
        </p:style>
        <p:txBody>
          <a:bodyPr wrap="square">
            <a:spAutoFit/>
          </a:bodyPr>
          <a:lstStyle/>
          <a:p>
            <a:pPr algn="ctr" fontAlgn="auto">
              <a:spcAft>
                <a:spcPts val="0"/>
              </a:spcAft>
            </a:pPr>
            <a:r>
              <a:rPr lang="zh-CN" altLang="en-US" sz="2000" b="1" dirty="0">
                <a:latin typeface="微软雅黑" panose="020B0503020204020204" pitchFamily="34" charset="-122"/>
                <a:ea typeface="微软雅黑" panose="020B0503020204020204" pitchFamily="34" charset="-122"/>
              </a:rPr>
              <a:t>所有操作流程都在教材或</a:t>
            </a:r>
            <a:r>
              <a:rPr lang="en-US" altLang="zh-CN" sz="2000" b="1" dirty="0">
                <a:latin typeface="微软雅黑" panose="020B0503020204020204" pitchFamily="34" charset="-122"/>
                <a:ea typeface="微软雅黑" panose="020B0503020204020204" pitchFamily="34" charset="-122"/>
              </a:rPr>
              <a:t>PPT</a:t>
            </a:r>
            <a:r>
              <a:rPr lang="zh-CN" altLang="en-US" sz="2000" b="1" dirty="0">
                <a:latin typeface="微软雅黑" panose="020B0503020204020204" pitchFamily="34" charset="-122"/>
                <a:ea typeface="微软雅黑" panose="020B0503020204020204" pitchFamily="34" charset="-122"/>
              </a:rPr>
              <a:t>中</a:t>
            </a:r>
            <a:endParaRPr lang="en-US" altLang="zh-CN" sz="2000" b="1" dirty="0">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10D2DBD3-8175-93B2-6BF2-12D40C783CB3}"/>
              </a:ext>
            </a:extLst>
          </p:cNvPr>
          <p:cNvSpPr/>
          <p:nvPr/>
        </p:nvSpPr>
        <p:spPr>
          <a:xfrm>
            <a:off x="5770397" y="4302877"/>
            <a:ext cx="5982818" cy="2286332"/>
          </a:xfrm>
          <a:prstGeom prst="rect">
            <a:avLst/>
          </a:prstGeom>
          <a:noFill/>
          <a:ln w="28575"/>
        </p:spPr>
        <p:style>
          <a:lnRef idx="2">
            <a:schemeClr val="dk1"/>
          </a:lnRef>
          <a:fillRef idx="1">
            <a:schemeClr val="lt1"/>
          </a:fillRef>
          <a:effectRef idx="0">
            <a:schemeClr val="dk1"/>
          </a:effectRef>
          <a:fontRef idx="minor">
            <a:schemeClr val="dk1"/>
          </a:fontRef>
        </p:style>
        <p:txBody>
          <a:bodyPr wrap="square">
            <a:spAutoFit/>
          </a:bodyPr>
          <a:lstStyle/>
          <a:p>
            <a:pPr fontAlgn="auto">
              <a:lnSpc>
                <a:spcPct val="120000"/>
              </a:lnSpc>
              <a:spcAft>
                <a:spcPts val="0"/>
              </a:spcAft>
            </a:pPr>
            <a:r>
              <a:rPr lang="zh-CN" altLang="en-US" sz="2000" b="1" dirty="0">
                <a:solidFill>
                  <a:srgbClr val="FF0000"/>
                </a:solidFill>
                <a:latin typeface="微软雅黑" panose="020B0503020204020204" pitchFamily="34" charset="-122"/>
                <a:ea typeface="微软雅黑" panose="020B0503020204020204" pitchFamily="34" charset="-122"/>
              </a:rPr>
              <a:t>要求包含：</a:t>
            </a:r>
            <a:endParaRPr lang="en-US" altLang="zh-CN" sz="2000" b="1" dirty="0">
              <a:solidFill>
                <a:srgbClr val="FF0000"/>
              </a:solidFill>
              <a:latin typeface="微软雅黑" panose="020B0503020204020204" pitchFamily="34" charset="-122"/>
              <a:ea typeface="微软雅黑" panose="020B0503020204020204" pitchFamily="34" charset="-122"/>
            </a:endParaRPr>
          </a:p>
          <a:p>
            <a:pPr marL="342900" indent="-342900" fontAlgn="auto">
              <a:lnSpc>
                <a:spcPct val="120000"/>
              </a:lnSpc>
              <a:spcAft>
                <a:spcPts val="0"/>
              </a:spcAft>
              <a:buFont typeface="Wingdings" panose="05000000000000000000" pitchFamily="2" charset="2"/>
              <a:buChar char="Ø"/>
            </a:pPr>
            <a:r>
              <a:rPr lang="zh-CN" altLang="en-US" sz="2000" b="1" dirty="0">
                <a:solidFill>
                  <a:srgbClr val="FF0000"/>
                </a:solidFill>
                <a:latin typeface="微软雅黑" panose="020B0503020204020204" pitchFamily="34" charset="-122"/>
                <a:ea typeface="微软雅黑" panose="020B0503020204020204" pitchFamily="34" charset="-122"/>
              </a:rPr>
              <a:t>报告</a:t>
            </a:r>
            <a:r>
              <a:rPr lang="zh-CN" altLang="en-US" sz="1200" b="1" dirty="0">
                <a:solidFill>
                  <a:srgbClr val="FF0000"/>
                </a:solidFill>
                <a:latin typeface="微软雅黑" panose="020B0503020204020204" pitchFamily="34" charset="-122"/>
                <a:ea typeface="微软雅黑" panose="020B0503020204020204" pitchFamily="34" charset="-122"/>
              </a:rPr>
              <a:t>（形式不限）</a:t>
            </a:r>
            <a:r>
              <a:rPr lang="zh-CN" altLang="en-US" sz="2000"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给出中间过程和数据，结论和分析</a:t>
            </a:r>
            <a:endParaRPr lang="en-US" altLang="zh-CN" sz="2000" b="1" dirty="0">
              <a:solidFill>
                <a:srgbClr val="FF0000"/>
              </a:solidFill>
              <a:latin typeface="微软雅黑" panose="020B0503020204020204" pitchFamily="34" charset="-122"/>
              <a:ea typeface="微软雅黑" panose="020B0503020204020204" pitchFamily="34" charset="-122"/>
            </a:endParaRPr>
          </a:p>
          <a:p>
            <a:pPr marL="342900" indent="-342900" fontAlgn="auto">
              <a:lnSpc>
                <a:spcPct val="120000"/>
              </a:lnSpc>
              <a:spcAft>
                <a:spcPts val="0"/>
              </a:spcAft>
              <a:buFont typeface="Wingdings" panose="05000000000000000000" pitchFamily="2" charset="2"/>
              <a:buChar char="Ø"/>
            </a:pPr>
            <a:r>
              <a:rPr lang="zh-CN" altLang="en-US" sz="2000" b="1" dirty="0">
                <a:solidFill>
                  <a:srgbClr val="FF0000"/>
                </a:solidFill>
                <a:latin typeface="微软雅黑" panose="020B0503020204020204" pitchFamily="34" charset="-122"/>
                <a:ea typeface="微软雅黑" panose="020B0503020204020204" pitchFamily="34" charset="-122"/>
              </a:rPr>
              <a:t>代码：</a:t>
            </a:r>
            <a:r>
              <a:rPr lang="zh-CN" altLang="en-US" b="1" dirty="0">
                <a:solidFill>
                  <a:schemeClr val="tx1"/>
                </a:solidFill>
                <a:latin typeface="微软雅黑" panose="020B0503020204020204" pitchFamily="34" charset="-122"/>
                <a:ea typeface="微软雅黑" panose="020B0503020204020204" pitchFamily="34" charset="-122"/>
              </a:rPr>
              <a:t>建议用</a:t>
            </a:r>
            <a:r>
              <a:rPr lang="en-US" altLang="zh-CN" b="1" dirty="0">
                <a:solidFill>
                  <a:schemeClr val="tx1"/>
                </a:solidFill>
                <a:latin typeface="微软雅黑" panose="020B0503020204020204" pitchFamily="34" charset="-122"/>
                <a:ea typeface="微软雅黑" panose="020B0503020204020204" pitchFamily="34" charset="-122"/>
              </a:rPr>
              <a:t>Python</a:t>
            </a:r>
            <a:r>
              <a:rPr lang="zh-CN" altLang="en-US" b="1" dirty="0">
                <a:solidFill>
                  <a:schemeClr val="tx1"/>
                </a:solidFill>
                <a:latin typeface="微软雅黑" panose="020B0503020204020204" pitchFamily="34" charset="-122"/>
                <a:ea typeface="微软雅黑" panose="020B0503020204020204" pitchFamily="34" charset="-122"/>
              </a:rPr>
              <a:t>方便我修改</a:t>
            </a:r>
            <a:endParaRPr lang="en-US" altLang="zh-CN" sz="2000" b="1" dirty="0">
              <a:solidFill>
                <a:schemeClr val="tx1"/>
              </a:solidFill>
              <a:latin typeface="微软雅黑" panose="020B0503020204020204" pitchFamily="34" charset="-122"/>
              <a:ea typeface="微软雅黑" panose="020B0503020204020204" pitchFamily="34" charset="-122"/>
            </a:endParaRPr>
          </a:p>
          <a:p>
            <a:pPr algn="ctr">
              <a:lnSpc>
                <a:spcPct val="120000"/>
              </a:lnSpc>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sym typeface="+mn-ea"/>
              </a:rPr>
              <a:t>发送邮件：</a:t>
            </a:r>
            <a:r>
              <a:rPr lang="en-US" altLang="zh-CN" sz="1600" b="1" dirty="0" err="1">
                <a:latin typeface="Times New Roman" panose="02020603050405020304" pitchFamily="18" charset="0"/>
                <a:ea typeface="微软雅黑" panose="020B0503020204020204" pitchFamily="34" charset="-122"/>
                <a:cs typeface="Times New Roman" panose="02020603050405020304" pitchFamily="18" charset="0"/>
                <a:sym typeface="+mn-ea"/>
              </a:rPr>
              <a:t>linhouyuan</a:t>
            </a: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16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ustc.edu.cn</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（容量大）</a:t>
            </a:r>
            <a:endParaRPr lang="en-US" altLang="zh-CN" sz="1400" b="1" dirty="0">
              <a:solidFill>
                <a:srgbClr val="0000FF"/>
              </a:solidFill>
              <a:latin typeface="微软雅黑" panose="020B0503020204020204" pitchFamily="34" charset="-122"/>
              <a:ea typeface="微软雅黑" panose="020B0503020204020204" pitchFamily="34" charset="-122"/>
            </a:endParaRPr>
          </a:p>
          <a:p>
            <a:pPr algn="ctr">
              <a:lnSpc>
                <a:spcPct val="120000"/>
              </a:lnSpc>
              <a:spcBef>
                <a:spcPts val="600"/>
              </a:spcBef>
            </a:pPr>
            <a:r>
              <a:rPr lang="zh-CN" altLang="en-US" b="1" dirty="0">
                <a:solidFill>
                  <a:srgbClr val="0000FF"/>
                </a:solidFill>
                <a:latin typeface="微软雅黑" panose="020B0503020204020204" pitchFamily="34" charset="-122"/>
                <a:ea typeface="微软雅黑" panose="020B0503020204020204" pitchFamily="34" charset="-122"/>
              </a:rPr>
              <a:t>报告可以修改后重交，评分以最后一次为准</a:t>
            </a:r>
            <a:endParaRPr lang="en-US" altLang="zh-CN" b="1" dirty="0">
              <a:solidFill>
                <a:srgbClr val="0000FF"/>
              </a:solidFill>
              <a:latin typeface="微软雅黑" panose="020B0503020204020204" pitchFamily="34" charset="-122"/>
              <a:ea typeface="微软雅黑" panose="020B0503020204020204" pitchFamily="34" charset="-122"/>
            </a:endParaRPr>
          </a:p>
          <a:p>
            <a:pPr algn="ctr">
              <a:lnSpc>
                <a:spcPct val="120000"/>
              </a:lnSpc>
              <a:spcBef>
                <a:spcPts val="600"/>
              </a:spcBef>
            </a:pPr>
            <a:r>
              <a:rPr lang="zh-CN" altLang="en-US" b="1" dirty="0">
                <a:solidFill>
                  <a:srgbClr val="FF0000"/>
                </a:solidFill>
                <a:latin typeface="微软雅黑" panose="020B0503020204020204" pitchFamily="34" charset="-122"/>
                <a:ea typeface="微软雅黑" panose="020B0503020204020204" pitchFamily="34" charset="-122"/>
              </a:rPr>
              <a:t>作弊抄袭，双方课程</a:t>
            </a:r>
            <a:r>
              <a:rPr lang="en-US" altLang="zh-CN" b="1" dirty="0">
                <a:solidFill>
                  <a:srgbClr val="FF0000"/>
                </a:solidFill>
                <a:latin typeface="微软雅黑" panose="020B0503020204020204" pitchFamily="34" charset="-122"/>
                <a:ea typeface="微软雅黑" panose="020B0503020204020204" pitchFamily="34" charset="-122"/>
              </a:rPr>
              <a:t>0</a:t>
            </a:r>
            <a:r>
              <a:rPr lang="zh-CN" altLang="en-US" b="1" dirty="0">
                <a:solidFill>
                  <a:srgbClr val="FF0000"/>
                </a:solidFill>
                <a:latin typeface="微软雅黑" panose="020B0503020204020204" pitchFamily="34" charset="-122"/>
                <a:ea typeface="微软雅黑" panose="020B0503020204020204" pitchFamily="34" charset="-122"/>
              </a:rPr>
              <a:t>分</a:t>
            </a:r>
            <a:endParaRPr lang="zh-CN" b="1" dirty="0">
              <a:solidFill>
                <a:srgbClr val="FF0000"/>
              </a:solidFill>
              <a:latin typeface="微软雅黑" panose="020B0503020204020204" pitchFamily="34" charset="-122"/>
              <a:ea typeface="微软雅黑" panose="020B0503020204020204" pitchFamily="34" charset="-122"/>
            </a:endParaRPr>
          </a:p>
        </p:txBody>
      </p:sp>
      <p:cxnSp>
        <p:nvCxnSpPr>
          <p:cNvPr id="9" name="直接连接符 8">
            <a:extLst>
              <a:ext uri="{FF2B5EF4-FFF2-40B4-BE49-F238E27FC236}">
                <a16:creationId xmlns:a16="http://schemas.microsoft.com/office/drawing/2014/main" id="{BB63E74C-0D4F-5582-5B2C-5D19F960D715}"/>
              </a:ext>
            </a:extLst>
          </p:cNvPr>
          <p:cNvCxnSpPr>
            <a:cxnSpLocks/>
          </p:cNvCxnSpPr>
          <p:nvPr/>
        </p:nvCxnSpPr>
        <p:spPr>
          <a:xfrm>
            <a:off x="197315" y="5998478"/>
            <a:ext cx="4933950" cy="0"/>
          </a:xfrm>
          <a:prstGeom prst="line">
            <a:avLst/>
          </a:prstGeom>
          <a:ln w="28575">
            <a:solidFill>
              <a:srgbClr val="0000FF"/>
            </a:solidFill>
            <a:prstDash val="dash"/>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36EEE882-023A-1409-AB9F-22CDCE429DB5}"/>
              </a:ext>
            </a:extLst>
          </p:cNvPr>
          <p:cNvSpPr txBox="1"/>
          <p:nvPr/>
        </p:nvSpPr>
        <p:spPr>
          <a:xfrm>
            <a:off x="247439" y="3507542"/>
            <a:ext cx="462838" cy="1815882"/>
          </a:xfrm>
          <a:prstGeom prst="rect">
            <a:avLst/>
          </a:prstGeom>
          <a:noFill/>
        </p:spPr>
        <p:txBody>
          <a:bodyPr wrap="square">
            <a:spAutoFit/>
          </a:bodyPr>
          <a:lstStyle/>
          <a:p>
            <a:r>
              <a:rPr lang="zh-CN" altLang="en-US" sz="1600" b="1" dirty="0">
                <a:solidFill>
                  <a:srgbClr val="0000FF"/>
                </a:solidFill>
                <a:latin typeface="微软雅黑" panose="020B0503020204020204" pitchFamily="34" charset="-122"/>
                <a:ea typeface="微软雅黑" panose="020B0503020204020204" pitchFamily="34" charset="-122"/>
              </a:rPr>
              <a:t>截止课程结束前</a:t>
            </a:r>
            <a:endParaRPr lang="zh-CN" altLang="en-US" sz="1600" dirty="0"/>
          </a:p>
        </p:txBody>
      </p:sp>
    </p:spTree>
    <p:extLst>
      <p:ext uri="{BB962C8B-B14F-4D97-AF65-F5344CB8AC3E}">
        <p14:creationId xmlns:p14="http://schemas.microsoft.com/office/powerpoint/2010/main" val="38701093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数学物理科学部 模板">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数学物理科学部 模板</Template>
  <TotalTime>37811</TotalTime>
  <Words>566</Words>
  <Application>Microsoft Office PowerPoint</Application>
  <PresentationFormat>宽屏</PresentationFormat>
  <Paragraphs>72</Paragraphs>
  <Slides>5</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5</vt:i4>
      </vt:variant>
    </vt:vector>
  </HeadingPairs>
  <TitlesOfParts>
    <vt:vector size="13" baseType="lpstr">
      <vt:lpstr>等线</vt:lpstr>
      <vt:lpstr>华文行楷</vt:lpstr>
      <vt:lpstr>微软雅黑</vt:lpstr>
      <vt:lpstr>Arial</vt:lpstr>
      <vt:lpstr>Calibri</vt:lpstr>
      <vt:lpstr>Times New Roman</vt:lpstr>
      <vt:lpstr>Wingdings</vt:lpstr>
      <vt:lpstr>数学物理科学部 模板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Hou-Yuan Lin</cp:lastModifiedBy>
  <cp:revision>265</cp:revision>
  <dcterms:created xsi:type="dcterms:W3CDTF">2022-10-24T14:28:29Z</dcterms:created>
  <dcterms:modified xsi:type="dcterms:W3CDTF">2024-03-11T07:19:18Z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2052-4.6.1.7467</vt:lpwstr>
  </property>
</Properties>
</file>

<file path=docProps/thumbnail.jpeg>
</file>